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256" r:id="rId2"/>
    <p:sldId id="266" r:id="rId3"/>
    <p:sldId id="258" r:id="rId4"/>
    <p:sldId id="268" r:id="rId5"/>
    <p:sldId id="262" r:id="rId6"/>
    <p:sldId id="269" r:id="rId7"/>
    <p:sldId id="263" r:id="rId8"/>
    <p:sldId id="265" r:id="rId9"/>
    <p:sldId id="260" r:id="rId10"/>
    <p:sldId id="261" r:id="rId11"/>
    <p:sldId id="264" r:id="rId12"/>
    <p:sldId id="267" r:id="rId13"/>
    <p:sldId id="259" r:id="rId14"/>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AB93"/>
    <a:srgbClr val="434A5A"/>
    <a:srgbClr val="DFF0F5"/>
    <a:srgbClr val="3792AA"/>
    <a:srgbClr val="FFFFFF"/>
    <a:srgbClr val="DDDDDD"/>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427" y="-35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4D231-12A2-471D-983C-05DE38DA41F7}" type="doc">
      <dgm:prSet loTypeId="urn:microsoft.com/office/officeart/2005/8/layout/hList6" loCatId="list" qsTypeId="urn:microsoft.com/office/officeart/2005/8/quickstyle/3d3" qsCatId="3D" csTypeId="urn:microsoft.com/office/officeart/2005/8/colors/accent2_2" csCatId="accent2" phldr="1"/>
      <dgm:spPr/>
      <dgm:t>
        <a:bodyPr/>
        <a:lstStyle/>
        <a:p>
          <a:endParaRPr lang="en-US"/>
        </a:p>
      </dgm:t>
    </dgm:pt>
    <dgm:pt modelId="{C9A94E20-BB75-4392-83A0-33E720D32604}">
      <dgm:prSet/>
      <dgm:spPr/>
      <dgm:t>
        <a:bodyPr/>
        <a:lstStyle/>
        <a:p>
          <a:pPr rtl="0"/>
          <a:r>
            <a:rPr lang="en-US" dirty="0" smtClean="0">
              <a:solidFill>
                <a:schemeClr val="tx1"/>
              </a:solidFill>
            </a:rPr>
            <a:t>After High School, What Next?</a:t>
          </a:r>
          <a:endParaRPr lang="en-US" dirty="0">
            <a:solidFill>
              <a:schemeClr val="tx1"/>
            </a:solidFill>
          </a:endParaRPr>
        </a:p>
      </dgm:t>
    </dgm:pt>
    <dgm:pt modelId="{AD8B6B13-2002-4A6D-BCCB-15BA583CF987}" type="parTrans" cxnId="{1048F2C0-2816-4B8B-94A5-0AAC5D9E6708}">
      <dgm:prSet/>
      <dgm:spPr/>
      <dgm:t>
        <a:bodyPr/>
        <a:lstStyle/>
        <a:p>
          <a:endParaRPr lang="en-US">
            <a:solidFill>
              <a:schemeClr val="tx1"/>
            </a:solidFill>
          </a:endParaRPr>
        </a:p>
      </dgm:t>
    </dgm:pt>
    <dgm:pt modelId="{C491E8A9-E053-47E7-B2B3-78DA85BB9D7D}" type="sibTrans" cxnId="{1048F2C0-2816-4B8B-94A5-0AAC5D9E6708}">
      <dgm:prSet/>
      <dgm:spPr/>
      <dgm:t>
        <a:bodyPr/>
        <a:lstStyle/>
        <a:p>
          <a:endParaRPr lang="en-US">
            <a:solidFill>
              <a:schemeClr val="tx1"/>
            </a:solidFill>
          </a:endParaRPr>
        </a:p>
      </dgm:t>
    </dgm:pt>
    <dgm:pt modelId="{FF9FAEA0-7E30-490B-B230-9AF8214D788F}">
      <dgm:prSet/>
      <dgm:spPr/>
      <dgm:t>
        <a:bodyPr/>
        <a:lstStyle/>
        <a:p>
          <a:pPr rtl="0"/>
          <a:r>
            <a:rPr lang="en-US" dirty="0" smtClean="0">
              <a:solidFill>
                <a:schemeClr val="tx1"/>
              </a:solidFill>
            </a:rPr>
            <a:t>Career Decision-Making</a:t>
          </a:r>
          <a:endParaRPr lang="en-US" dirty="0">
            <a:solidFill>
              <a:schemeClr val="tx1"/>
            </a:solidFill>
          </a:endParaRPr>
        </a:p>
      </dgm:t>
    </dgm:pt>
    <dgm:pt modelId="{518E28E0-0F8B-42BA-B1CD-CCB312A0B0C8}" type="parTrans" cxnId="{DA74CA37-4E82-43AC-9FC9-A8EAB193707C}">
      <dgm:prSet/>
      <dgm:spPr/>
      <dgm:t>
        <a:bodyPr/>
        <a:lstStyle/>
        <a:p>
          <a:endParaRPr lang="en-US">
            <a:solidFill>
              <a:schemeClr val="tx1"/>
            </a:solidFill>
          </a:endParaRPr>
        </a:p>
      </dgm:t>
    </dgm:pt>
    <dgm:pt modelId="{BD68BF69-2A96-4C56-812C-8A81FF930129}" type="sibTrans" cxnId="{DA74CA37-4E82-43AC-9FC9-A8EAB193707C}">
      <dgm:prSet/>
      <dgm:spPr/>
      <dgm:t>
        <a:bodyPr/>
        <a:lstStyle/>
        <a:p>
          <a:endParaRPr lang="en-US">
            <a:solidFill>
              <a:schemeClr val="tx1"/>
            </a:solidFill>
          </a:endParaRPr>
        </a:p>
      </dgm:t>
    </dgm:pt>
    <dgm:pt modelId="{160F2DD3-D9DB-4589-9380-C417AE159809}">
      <dgm:prSet/>
      <dgm:spPr/>
      <dgm:t>
        <a:bodyPr/>
        <a:lstStyle/>
        <a:p>
          <a:pPr rtl="0"/>
          <a:r>
            <a:rPr lang="en-US" dirty="0" smtClean="0">
              <a:solidFill>
                <a:schemeClr val="tx1"/>
              </a:solidFill>
            </a:rPr>
            <a:t>Special Populations</a:t>
          </a:r>
          <a:endParaRPr lang="en-US" dirty="0">
            <a:solidFill>
              <a:schemeClr val="tx1"/>
            </a:solidFill>
          </a:endParaRPr>
        </a:p>
      </dgm:t>
    </dgm:pt>
    <dgm:pt modelId="{7A1DE9E2-5F3F-46EB-8561-02673ED2068A}" type="parTrans" cxnId="{018F57EE-5E01-4DE7-899A-5B383736036C}">
      <dgm:prSet/>
      <dgm:spPr/>
      <dgm:t>
        <a:bodyPr/>
        <a:lstStyle/>
        <a:p>
          <a:endParaRPr lang="en-US">
            <a:solidFill>
              <a:schemeClr val="tx1"/>
            </a:solidFill>
          </a:endParaRPr>
        </a:p>
      </dgm:t>
    </dgm:pt>
    <dgm:pt modelId="{3F35B399-86EB-49B4-8AAD-81CFC60726DB}" type="sibTrans" cxnId="{018F57EE-5E01-4DE7-899A-5B383736036C}">
      <dgm:prSet/>
      <dgm:spPr/>
      <dgm:t>
        <a:bodyPr/>
        <a:lstStyle/>
        <a:p>
          <a:endParaRPr lang="en-US">
            <a:solidFill>
              <a:schemeClr val="tx1"/>
            </a:solidFill>
          </a:endParaRPr>
        </a:p>
      </dgm:t>
    </dgm:pt>
    <dgm:pt modelId="{1624D6AF-035E-44C1-A416-AD4588063335}">
      <dgm:prSet/>
      <dgm:spPr/>
      <dgm:t>
        <a:bodyPr/>
        <a:lstStyle/>
        <a:p>
          <a:pPr rtl="0"/>
          <a:r>
            <a:rPr lang="en-US" dirty="0" smtClean="0">
              <a:solidFill>
                <a:schemeClr val="tx1"/>
              </a:solidFill>
            </a:rPr>
            <a:t>Going to High School</a:t>
          </a:r>
          <a:endParaRPr lang="en-US" dirty="0">
            <a:solidFill>
              <a:schemeClr val="tx1"/>
            </a:solidFill>
          </a:endParaRPr>
        </a:p>
      </dgm:t>
    </dgm:pt>
    <dgm:pt modelId="{30F45039-67DB-4E5C-A98C-76A7A9F7710A}" type="parTrans" cxnId="{9C154FAF-AB57-4038-94AD-9E42F6C2CADC}">
      <dgm:prSet/>
      <dgm:spPr/>
      <dgm:t>
        <a:bodyPr/>
        <a:lstStyle/>
        <a:p>
          <a:endParaRPr lang="en-US">
            <a:solidFill>
              <a:schemeClr val="tx1"/>
            </a:solidFill>
          </a:endParaRPr>
        </a:p>
      </dgm:t>
    </dgm:pt>
    <dgm:pt modelId="{55E45305-01F2-40C2-9503-2C13957901E7}" type="sibTrans" cxnId="{9C154FAF-AB57-4038-94AD-9E42F6C2CADC}">
      <dgm:prSet/>
      <dgm:spPr/>
      <dgm:t>
        <a:bodyPr/>
        <a:lstStyle/>
        <a:p>
          <a:endParaRPr lang="en-US">
            <a:solidFill>
              <a:schemeClr val="tx1"/>
            </a:solidFill>
          </a:endParaRPr>
        </a:p>
      </dgm:t>
    </dgm:pt>
    <dgm:pt modelId="{F04A688D-2573-4AC3-B254-5F768A6203EA}">
      <dgm:prSet/>
      <dgm:spPr/>
      <dgm:t>
        <a:bodyPr/>
        <a:lstStyle/>
        <a:p>
          <a:pPr rtl="0"/>
          <a:r>
            <a:rPr lang="en-US" dirty="0" smtClean="0">
              <a:solidFill>
                <a:schemeClr val="tx1"/>
              </a:solidFill>
            </a:rPr>
            <a:t>Financial Aid</a:t>
          </a:r>
          <a:endParaRPr lang="en-US" dirty="0">
            <a:solidFill>
              <a:schemeClr val="tx1"/>
            </a:solidFill>
          </a:endParaRPr>
        </a:p>
      </dgm:t>
    </dgm:pt>
    <dgm:pt modelId="{7C70BD03-A059-47A5-9886-A62EFB5A7058}" type="parTrans" cxnId="{DC706856-7200-4B6E-94E8-0AB3A2B296FC}">
      <dgm:prSet/>
      <dgm:spPr/>
      <dgm:t>
        <a:bodyPr/>
        <a:lstStyle/>
        <a:p>
          <a:endParaRPr lang="en-US">
            <a:solidFill>
              <a:schemeClr val="tx1"/>
            </a:solidFill>
          </a:endParaRPr>
        </a:p>
      </dgm:t>
    </dgm:pt>
    <dgm:pt modelId="{A8679443-3730-470E-9779-F5D1B1C4644E}" type="sibTrans" cxnId="{DC706856-7200-4B6E-94E8-0AB3A2B296FC}">
      <dgm:prSet/>
      <dgm:spPr/>
      <dgm:t>
        <a:bodyPr/>
        <a:lstStyle/>
        <a:p>
          <a:endParaRPr lang="en-US">
            <a:solidFill>
              <a:schemeClr val="tx1"/>
            </a:solidFill>
          </a:endParaRPr>
        </a:p>
      </dgm:t>
    </dgm:pt>
    <dgm:pt modelId="{E89E0738-B6E3-417D-A230-0179E6466663}">
      <dgm:prSet/>
      <dgm:spPr/>
      <dgm:t>
        <a:bodyPr/>
        <a:lstStyle/>
        <a:p>
          <a:pPr rtl="0"/>
          <a:r>
            <a:rPr lang="en-US" dirty="0" smtClean="0">
              <a:solidFill>
                <a:schemeClr val="tx1"/>
              </a:solidFill>
            </a:rPr>
            <a:t>Going to Middle School</a:t>
          </a:r>
          <a:endParaRPr lang="en-US" dirty="0">
            <a:solidFill>
              <a:schemeClr val="tx1"/>
            </a:solidFill>
          </a:endParaRPr>
        </a:p>
      </dgm:t>
    </dgm:pt>
    <dgm:pt modelId="{A224FA79-FD77-4AAC-A66C-C9FAD13D387B}" type="parTrans" cxnId="{5340431F-EC28-42E8-88D3-27FD1835B825}">
      <dgm:prSet/>
      <dgm:spPr/>
      <dgm:t>
        <a:bodyPr/>
        <a:lstStyle/>
        <a:p>
          <a:endParaRPr lang="en-US">
            <a:solidFill>
              <a:schemeClr val="tx1"/>
            </a:solidFill>
          </a:endParaRPr>
        </a:p>
      </dgm:t>
    </dgm:pt>
    <dgm:pt modelId="{12C82717-B532-4573-AEEE-6E4E3417CFEC}" type="sibTrans" cxnId="{5340431F-EC28-42E8-88D3-27FD1835B825}">
      <dgm:prSet/>
      <dgm:spPr/>
      <dgm:t>
        <a:bodyPr/>
        <a:lstStyle/>
        <a:p>
          <a:endParaRPr lang="en-US">
            <a:solidFill>
              <a:schemeClr val="tx1"/>
            </a:solidFill>
          </a:endParaRPr>
        </a:p>
      </dgm:t>
    </dgm:pt>
    <dgm:pt modelId="{E0EF05B4-3DA6-4162-8161-3C5C02C3EA7D}">
      <dgm:prSet/>
      <dgm:spPr/>
      <dgm:t>
        <a:bodyPr/>
        <a:lstStyle/>
        <a:p>
          <a:pPr rtl="0"/>
          <a:r>
            <a:rPr lang="en-US" dirty="0" smtClean="0">
              <a:solidFill>
                <a:schemeClr val="tx1"/>
              </a:solidFill>
            </a:rPr>
            <a:t>Graduating from High School</a:t>
          </a:r>
          <a:endParaRPr lang="en-US" dirty="0">
            <a:solidFill>
              <a:schemeClr val="tx1"/>
            </a:solidFill>
          </a:endParaRPr>
        </a:p>
      </dgm:t>
    </dgm:pt>
    <dgm:pt modelId="{04AE93E8-8D5F-4D32-BE7F-4B550A8B7C0D}" type="parTrans" cxnId="{016640EC-68B5-4141-ACF2-2779A24AAAC3}">
      <dgm:prSet/>
      <dgm:spPr/>
      <dgm:t>
        <a:bodyPr/>
        <a:lstStyle/>
        <a:p>
          <a:endParaRPr lang="en-US">
            <a:solidFill>
              <a:schemeClr val="tx1"/>
            </a:solidFill>
          </a:endParaRPr>
        </a:p>
      </dgm:t>
    </dgm:pt>
    <dgm:pt modelId="{7EEFC989-A046-4155-B161-5ABF8C03941F}" type="sibTrans" cxnId="{016640EC-68B5-4141-ACF2-2779A24AAAC3}">
      <dgm:prSet/>
      <dgm:spPr/>
      <dgm:t>
        <a:bodyPr/>
        <a:lstStyle/>
        <a:p>
          <a:endParaRPr lang="en-US">
            <a:solidFill>
              <a:schemeClr val="tx1"/>
            </a:solidFill>
          </a:endParaRPr>
        </a:p>
      </dgm:t>
    </dgm:pt>
    <dgm:pt modelId="{33B48A47-A370-4A1D-823D-3B2CE7ED8557}">
      <dgm:prSet/>
      <dgm:spPr/>
      <dgm:t>
        <a:bodyPr/>
        <a:lstStyle/>
        <a:p>
          <a:pPr rtl="0"/>
          <a:r>
            <a:rPr lang="en-US" dirty="0" smtClean="0">
              <a:solidFill>
                <a:schemeClr val="tx1"/>
              </a:solidFill>
            </a:rPr>
            <a:t>BRIDGE Act</a:t>
          </a:r>
          <a:endParaRPr lang="en-US" dirty="0">
            <a:solidFill>
              <a:schemeClr val="tx1"/>
            </a:solidFill>
          </a:endParaRPr>
        </a:p>
      </dgm:t>
    </dgm:pt>
    <dgm:pt modelId="{2F59660D-46F9-4354-8B44-0ECC9BC147AA}" type="parTrans" cxnId="{F0D522BA-7A7B-4FA9-8ED3-DD7F23B976C3}">
      <dgm:prSet/>
      <dgm:spPr/>
      <dgm:t>
        <a:bodyPr/>
        <a:lstStyle/>
        <a:p>
          <a:endParaRPr lang="en-US">
            <a:solidFill>
              <a:schemeClr val="tx1"/>
            </a:solidFill>
          </a:endParaRPr>
        </a:p>
      </dgm:t>
    </dgm:pt>
    <dgm:pt modelId="{28D3F0F9-4681-408B-A6A1-BFCBDC4E14A5}" type="sibTrans" cxnId="{F0D522BA-7A7B-4FA9-8ED3-DD7F23B976C3}">
      <dgm:prSet/>
      <dgm:spPr/>
      <dgm:t>
        <a:bodyPr/>
        <a:lstStyle/>
        <a:p>
          <a:endParaRPr lang="en-US">
            <a:solidFill>
              <a:schemeClr val="tx1"/>
            </a:solidFill>
          </a:endParaRPr>
        </a:p>
      </dgm:t>
    </dgm:pt>
    <dgm:pt modelId="{BECD6380-8E89-4D32-A660-9B6667CD3690}" type="pres">
      <dgm:prSet presAssocID="{CCB4D231-12A2-471D-983C-05DE38DA41F7}" presName="Name0" presStyleCnt="0">
        <dgm:presLayoutVars>
          <dgm:dir/>
          <dgm:resizeHandles val="exact"/>
        </dgm:presLayoutVars>
      </dgm:prSet>
      <dgm:spPr/>
      <dgm:t>
        <a:bodyPr/>
        <a:lstStyle/>
        <a:p>
          <a:endParaRPr lang="en-US"/>
        </a:p>
      </dgm:t>
    </dgm:pt>
    <dgm:pt modelId="{949BFE12-5521-4D96-81DC-55778EB9B5C1}" type="pres">
      <dgm:prSet presAssocID="{E89E0738-B6E3-417D-A230-0179E6466663}" presName="node" presStyleLbl="node1" presStyleIdx="0" presStyleCnt="8">
        <dgm:presLayoutVars>
          <dgm:bulletEnabled val="1"/>
        </dgm:presLayoutVars>
      </dgm:prSet>
      <dgm:spPr/>
      <dgm:t>
        <a:bodyPr/>
        <a:lstStyle/>
        <a:p>
          <a:endParaRPr lang="en-US"/>
        </a:p>
      </dgm:t>
    </dgm:pt>
    <dgm:pt modelId="{6B024678-1624-488A-9F91-F8F8CF1F5643}" type="pres">
      <dgm:prSet presAssocID="{12C82717-B532-4573-AEEE-6E4E3417CFEC}" presName="sibTrans" presStyleCnt="0"/>
      <dgm:spPr/>
      <dgm:t>
        <a:bodyPr/>
        <a:lstStyle/>
        <a:p>
          <a:endParaRPr lang="en-US"/>
        </a:p>
      </dgm:t>
    </dgm:pt>
    <dgm:pt modelId="{2621661A-E614-4963-8BC3-C6754E221EF4}" type="pres">
      <dgm:prSet presAssocID="{1624D6AF-035E-44C1-A416-AD4588063335}" presName="node" presStyleLbl="node1" presStyleIdx="1" presStyleCnt="8">
        <dgm:presLayoutVars>
          <dgm:bulletEnabled val="1"/>
        </dgm:presLayoutVars>
      </dgm:prSet>
      <dgm:spPr/>
      <dgm:t>
        <a:bodyPr/>
        <a:lstStyle/>
        <a:p>
          <a:endParaRPr lang="en-US"/>
        </a:p>
      </dgm:t>
    </dgm:pt>
    <dgm:pt modelId="{8C16128F-2804-4CF3-ACD3-DB2DD0B704F6}" type="pres">
      <dgm:prSet presAssocID="{55E45305-01F2-40C2-9503-2C13957901E7}" presName="sibTrans" presStyleCnt="0"/>
      <dgm:spPr/>
      <dgm:t>
        <a:bodyPr/>
        <a:lstStyle/>
        <a:p>
          <a:endParaRPr lang="en-US"/>
        </a:p>
      </dgm:t>
    </dgm:pt>
    <dgm:pt modelId="{C20BA0D5-B64F-489A-B4AA-DE0460BFA506}" type="pres">
      <dgm:prSet presAssocID="{33B48A47-A370-4A1D-823D-3B2CE7ED8557}" presName="node" presStyleLbl="node1" presStyleIdx="2" presStyleCnt="8">
        <dgm:presLayoutVars>
          <dgm:bulletEnabled val="1"/>
        </dgm:presLayoutVars>
      </dgm:prSet>
      <dgm:spPr/>
      <dgm:t>
        <a:bodyPr/>
        <a:lstStyle/>
        <a:p>
          <a:endParaRPr lang="en-US"/>
        </a:p>
      </dgm:t>
    </dgm:pt>
    <dgm:pt modelId="{8F731018-5B95-4092-8F78-BC23AD2E689B}" type="pres">
      <dgm:prSet presAssocID="{28D3F0F9-4681-408B-A6A1-BFCBDC4E14A5}" presName="sibTrans" presStyleCnt="0"/>
      <dgm:spPr/>
      <dgm:t>
        <a:bodyPr/>
        <a:lstStyle/>
        <a:p>
          <a:endParaRPr lang="en-US"/>
        </a:p>
      </dgm:t>
    </dgm:pt>
    <dgm:pt modelId="{124D1C21-0B3C-441C-900D-3142605E66C1}" type="pres">
      <dgm:prSet presAssocID="{E0EF05B4-3DA6-4162-8161-3C5C02C3EA7D}" presName="node" presStyleLbl="node1" presStyleIdx="3" presStyleCnt="8">
        <dgm:presLayoutVars>
          <dgm:bulletEnabled val="1"/>
        </dgm:presLayoutVars>
      </dgm:prSet>
      <dgm:spPr/>
      <dgm:t>
        <a:bodyPr/>
        <a:lstStyle/>
        <a:p>
          <a:endParaRPr lang="en-US"/>
        </a:p>
      </dgm:t>
    </dgm:pt>
    <dgm:pt modelId="{7C89D11B-D636-4888-B62E-01F922A73851}" type="pres">
      <dgm:prSet presAssocID="{7EEFC989-A046-4155-B161-5ABF8C03941F}" presName="sibTrans" presStyleCnt="0"/>
      <dgm:spPr/>
      <dgm:t>
        <a:bodyPr/>
        <a:lstStyle/>
        <a:p>
          <a:endParaRPr lang="en-US"/>
        </a:p>
      </dgm:t>
    </dgm:pt>
    <dgm:pt modelId="{852A7A3F-06AD-4405-9BD4-8DF5ACCE21F8}" type="pres">
      <dgm:prSet presAssocID="{C9A94E20-BB75-4392-83A0-33E720D32604}" presName="node" presStyleLbl="node1" presStyleIdx="4" presStyleCnt="8">
        <dgm:presLayoutVars>
          <dgm:bulletEnabled val="1"/>
        </dgm:presLayoutVars>
      </dgm:prSet>
      <dgm:spPr/>
      <dgm:t>
        <a:bodyPr/>
        <a:lstStyle/>
        <a:p>
          <a:endParaRPr lang="en-US"/>
        </a:p>
      </dgm:t>
    </dgm:pt>
    <dgm:pt modelId="{0C00A904-21E4-4AD8-AA68-B23C7951E70F}" type="pres">
      <dgm:prSet presAssocID="{C491E8A9-E053-47E7-B2B3-78DA85BB9D7D}" presName="sibTrans" presStyleCnt="0"/>
      <dgm:spPr/>
      <dgm:t>
        <a:bodyPr/>
        <a:lstStyle/>
        <a:p>
          <a:endParaRPr lang="en-US"/>
        </a:p>
      </dgm:t>
    </dgm:pt>
    <dgm:pt modelId="{A8D4101C-4CC6-4B82-8350-592E5EEEAB66}" type="pres">
      <dgm:prSet presAssocID="{F04A688D-2573-4AC3-B254-5F768A6203EA}" presName="node" presStyleLbl="node1" presStyleIdx="5" presStyleCnt="8">
        <dgm:presLayoutVars>
          <dgm:bulletEnabled val="1"/>
        </dgm:presLayoutVars>
      </dgm:prSet>
      <dgm:spPr/>
      <dgm:t>
        <a:bodyPr/>
        <a:lstStyle/>
        <a:p>
          <a:endParaRPr lang="en-US"/>
        </a:p>
      </dgm:t>
    </dgm:pt>
    <dgm:pt modelId="{6E380F9E-4445-4ED3-B5EC-012AABFF4F0E}" type="pres">
      <dgm:prSet presAssocID="{A8679443-3730-470E-9779-F5D1B1C4644E}" presName="sibTrans" presStyleCnt="0"/>
      <dgm:spPr/>
      <dgm:t>
        <a:bodyPr/>
        <a:lstStyle/>
        <a:p>
          <a:endParaRPr lang="en-US"/>
        </a:p>
      </dgm:t>
    </dgm:pt>
    <dgm:pt modelId="{D435DF2E-E721-4EC6-9DD4-60804551FB87}" type="pres">
      <dgm:prSet presAssocID="{FF9FAEA0-7E30-490B-B230-9AF8214D788F}" presName="node" presStyleLbl="node1" presStyleIdx="6" presStyleCnt="8">
        <dgm:presLayoutVars>
          <dgm:bulletEnabled val="1"/>
        </dgm:presLayoutVars>
      </dgm:prSet>
      <dgm:spPr/>
      <dgm:t>
        <a:bodyPr/>
        <a:lstStyle/>
        <a:p>
          <a:endParaRPr lang="en-US"/>
        </a:p>
      </dgm:t>
    </dgm:pt>
    <dgm:pt modelId="{3C4FD48A-9C99-4DE8-91CC-8F159F719D21}" type="pres">
      <dgm:prSet presAssocID="{BD68BF69-2A96-4C56-812C-8A81FF930129}" presName="sibTrans" presStyleCnt="0"/>
      <dgm:spPr/>
      <dgm:t>
        <a:bodyPr/>
        <a:lstStyle/>
        <a:p>
          <a:endParaRPr lang="en-US"/>
        </a:p>
      </dgm:t>
    </dgm:pt>
    <dgm:pt modelId="{21D7D9E4-C84F-4F58-ADF1-C6339563E21F}" type="pres">
      <dgm:prSet presAssocID="{160F2DD3-D9DB-4589-9380-C417AE159809}" presName="node" presStyleLbl="node1" presStyleIdx="7" presStyleCnt="8">
        <dgm:presLayoutVars>
          <dgm:bulletEnabled val="1"/>
        </dgm:presLayoutVars>
      </dgm:prSet>
      <dgm:spPr/>
      <dgm:t>
        <a:bodyPr/>
        <a:lstStyle/>
        <a:p>
          <a:endParaRPr lang="en-US"/>
        </a:p>
      </dgm:t>
    </dgm:pt>
  </dgm:ptLst>
  <dgm:cxnLst>
    <dgm:cxn modelId="{DA74CA37-4E82-43AC-9FC9-A8EAB193707C}" srcId="{CCB4D231-12A2-471D-983C-05DE38DA41F7}" destId="{FF9FAEA0-7E30-490B-B230-9AF8214D788F}" srcOrd="6" destOrd="0" parTransId="{518E28E0-0F8B-42BA-B1CD-CCB312A0B0C8}" sibTransId="{BD68BF69-2A96-4C56-812C-8A81FF930129}"/>
    <dgm:cxn modelId="{5340431F-EC28-42E8-88D3-27FD1835B825}" srcId="{CCB4D231-12A2-471D-983C-05DE38DA41F7}" destId="{E89E0738-B6E3-417D-A230-0179E6466663}" srcOrd="0" destOrd="0" parTransId="{A224FA79-FD77-4AAC-A66C-C9FAD13D387B}" sibTransId="{12C82717-B532-4573-AEEE-6E4E3417CFEC}"/>
    <dgm:cxn modelId="{295B706F-4921-48D7-AC67-DA20088C3377}" type="presOf" srcId="{FF9FAEA0-7E30-490B-B230-9AF8214D788F}" destId="{D435DF2E-E721-4EC6-9DD4-60804551FB87}" srcOrd="0" destOrd="0" presId="urn:microsoft.com/office/officeart/2005/8/layout/hList6"/>
    <dgm:cxn modelId="{EFCDA766-426F-4885-BB34-B2C1E53FB858}" type="presOf" srcId="{C9A94E20-BB75-4392-83A0-33E720D32604}" destId="{852A7A3F-06AD-4405-9BD4-8DF5ACCE21F8}" srcOrd="0" destOrd="0" presId="urn:microsoft.com/office/officeart/2005/8/layout/hList6"/>
    <dgm:cxn modelId="{8CA37747-6717-4F57-9585-27F702BB02EC}" type="presOf" srcId="{E89E0738-B6E3-417D-A230-0179E6466663}" destId="{949BFE12-5521-4D96-81DC-55778EB9B5C1}" srcOrd="0" destOrd="0" presId="urn:microsoft.com/office/officeart/2005/8/layout/hList6"/>
    <dgm:cxn modelId="{A17498C1-628D-452A-BF83-E862F223C652}" type="presOf" srcId="{E0EF05B4-3DA6-4162-8161-3C5C02C3EA7D}" destId="{124D1C21-0B3C-441C-900D-3142605E66C1}" srcOrd="0" destOrd="0" presId="urn:microsoft.com/office/officeart/2005/8/layout/hList6"/>
    <dgm:cxn modelId="{9C154FAF-AB57-4038-94AD-9E42F6C2CADC}" srcId="{CCB4D231-12A2-471D-983C-05DE38DA41F7}" destId="{1624D6AF-035E-44C1-A416-AD4588063335}" srcOrd="1" destOrd="0" parTransId="{30F45039-67DB-4E5C-A98C-76A7A9F7710A}" sibTransId="{55E45305-01F2-40C2-9503-2C13957901E7}"/>
    <dgm:cxn modelId="{31F840EA-EE98-4783-A05A-BB5E8F937945}" type="presOf" srcId="{CCB4D231-12A2-471D-983C-05DE38DA41F7}" destId="{BECD6380-8E89-4D32-A660-9B6667CD3690}" srcOrd="0" destOrd="0" presId="urn:microsoft.com/office/officeart/2005/8/layout/hList6"/>
    <dgm:cxn modelId="{2A82525C-FCF7-4A7B-AAC8-41E70543BE25}" type="presOf" srcId="{F04A688D-2573-4AC3-B254-5F768A6203EA}" destId="{A8D4101C-4CC6-4B82-8350-592E5EEEAB66}" srcOrd="0" destOrd="0" presId="urn:microsoft.com/office/officeart/2005/8/layout/hList6"/>
    <dgm:cxn modelId="{018F57EE-5E01-4DE7-899A-5B383736036C}" srcId="{CCB4D231-12A2-471D-983C-05DE38DA41F7}" destId="{160F2DD3-D9DB-4589-9380-C417AE159809}" srcOrd="7" destOrd="0" parTransId="{7A1DE9E2-5F3F-46EB-8561-02673ED2068A}" sibTransId="{3F35B399-86EB-49B4-8AAD-81CFC60726DB}"/>
    <dgm:cxn modelId="{DC706856-7200-4B6E-94E8-0AB3A2B296FC}" srcId="{CCB4D231-12A2-471D-983C-05DE38DA41F7}" destId="{F04A688D-2573-4AC3-B254-5F768A6203EA}" srcOrd="5" destOrd="0" parTransId="{7C70BD03-A059-47A5-9886-A62EFB5A7058}" sibTransId="{A8679443-3730-470E-9779-F5D1B1C4644E}"/>
    <dgm:cxn modelId="{3E9161E1-449B-4B66-8F88-592AF00D865D}" type="presOf" srcId="{160F2DD3-D9DB-4589-9380-C417AE159809}" destId="{21D7D9E4-C84F-4F58-ADF1-C6339563E21F}" srcOrd="0" destOrd="0" presId="urn:microsoft.com/office/officeart/2005/8/layout/hList6"/>
    <dgm:cxn modelId="{3C4AAF5C-9D92-475E-93B9-5EACB8F3F166}" type="presOf" srcId="{1624D6AF-035E-44C1-A416-AD4588063335}" destId="{2621661A-E614-4963-8BC3-C6754E221EF4}" srcOrd="0" destOrd="0" presId="urn:microsoft.com/office/officeart/2005/8/layout/hList6"/>
    <dgm:cxn modelId="{0D3B6DFA-1233-40E2-99A4-8509752A02C9}" type="presOf" srcId="{33B48A47-A370-4A1D-823D-3B2CE7ED8557}" destId="{C20BA0D5-B64F-489A-B4AA-DE0460BFA506}" srcOrd="0" destOrd="0" presId="urn:microsoft.com/office/officeart/2005/8/layout/hList6"/>
    <dgm:cxn modelId="{016640EC-68B5-4141-ACF2-2779A24AAAC3}" srcId="{CCB4D231-12A2-471D-983C-05DE38DA41F7}" destId="{E0EF05B4-3DA6-4162-8161-3C5C02C3EA7D}" srcOrd="3" destOrd="0" parTransId="{04AE93E8-8D5F-4D32-BE7F-4B550A8B7C0D}" sibTransId="{7EEFC989-A046-4155-B161-5ABF8C03941F}"/>
    <dgm:cxn modelId="{F0D522BA-7A7B-4FA9-8ED3-DD7F23B976C3}" srcId="{CCB4D231-12A2-471D-983C-05DE38DA41F7}" destId="{33B48A47-A370-4A1D-823D-3B2CE7ED8557}" srcOrd="2" destOrd="0" parTransId="{2F59660D-46F9-4354-8B44-0ECC9BC147AA}" sibTransId="{28D3F0F9-4681-408B-A6A1-BFCBDC4E14A5}"/>
    <dgm:cxn modelId="{1048F2C0-2816-4B8B-94A5-0AAC5D9E6708}" srcId="{CCB4D231-12A2-471D-983C-05DE38DA41F7}" destId="{C9A94E20-BB75-4392-83A0-33E720D32604}" srcOrd="4" destOrd="0" parTransId="{AD8B6B13-2002-4A6D-BCCB-15BA583CF987}" sibTransId="{C491E8A9-E053-47E7-B2B3-78DA85BB9D7D}"/>
    <dgm:cxn modelId="{178B5C5D-BC14-474C-9ECE-606832D4AC6C}" type="presParOf" srcId="{BECD6380-8E89-4D32-A660-9B6667CD3690}" destId="{949BFE12-5521-4D96-81DC-55778EB9B5C1}" srcOrd="0" destOrd="0" presId="urn:microsoft.com/office/officeart/2005/8/layout/hList6"/>
    <dgm:cxn modelId="{B2CCE0FC-8133-4E95-8905-83B171983AAD}" type="presParOf" srcId="{BECD6380-8E89-4D32-A660-9B6667CD3690}" destId="{6B024678-1624-488A-9F91-F8F8CF1F5643}" srcOrd="1" destOrd="0" presId="urn:microsoft.com/office/officeart/2005/8/layout/hList6"/>
    <dgm:cxn modelId="{81670ADE-2F06-4941-BE59-AAE6D03EE457}" type="presParOf" srcId="{BECD6380-8E89-4D32-A660-9B6667CD3690}" destId="{2621661A-E614-4963-8BC3-C6754E221EF4}" srcOrd="2" destOrd="0" presId="urn:microsoft.com/office/officeart/2005/8/layout/hList6"/>
    <dgm:cxn modelId="{FFB43614-4270-418E-A77E-031D054FAFC9}" type="presParOf" srcId="{BECD6380-8E89-4D32-A660-9B6667CD3690}" destId="{8C16128F-2804-4CF3-ACD3-DB2DD0B704F6}" srcOrd="3" destOrd="0" presId="urn:microsoft.com/office/officeart/2005/8/layout/hList6"/>
    <dgm:cxn modelId="{4A902F45-E558-4697-9214-A6A7B41AE9EC}" type="presParOf" srcId="{BECD6380-8E89-4D32-A660-9B6667CD3690}" destId="{C20BA0D5-B64F-489A-B4AA-DE0460BFA506}" srcOrd="4" destOrd="0" presId="urn:microsoft.com/office/officeart/2005/8/layout/hList6"/>
    <dgm:cxn modelId="{C7E3191C-4C64-49C1-8990-45EE1CF0A150}" type="presParOf" srcId="{BECD6380-8E89-4D32-A660-9B6667CD3690}" destId="{8F731018-5B95-4092-8F78-BC23AD2E689B}" srcOrd="5" destOrd="0" presId="urn:microsoft.com/office/officeart/2005/8/layout/hList6"/>
    <dgm:cxn modelId="{6361810F-600D-476D-9A30-943FD797392E}" type="presParOf" srcId="{BECD6380-8E89-4D32-A660-9B6667CD3690}" destId="{124D1C21-0B3C-441C-900D-3142605E66C1}" srcOrd="6" destOrd="0" presId="urn:microsoft.com/office/officeart/2005/8/layout/hList6"/>
    <dgm:cxn modelId="{AB01CC49-F891-4C0C-9248-624DE2AC94F8}" type="presParOf" srcId="{BECD6380-8E89-4D32-A660-9B6667CD3690}" destId="{7C89D11B-D636-4888-B62E-01F922A73851}" srcOrd="7" destOrd="0" presId="urn:microsoft.com/office/officeart/2005/8/layout/hList6"/>
    <dgm:cxn modelId="{88C5CA2E-28B4-4DF8-AED6-D5DF1EFF0D92}" type="presParOf" srcId="{BECD6380-8E89-4D32-A660-9B6667CD3690}" destId="{852A7A3F-06AD-4405-9BD4-8DF5ACCE21F8}" srcOrd="8" destOrd="0" presId="urn:microsoft.com/office/officeart/2005/8/layout/hList6"/>
    <dgm:cxn modelId="{2DA6856A-E402-4EA0-A63F-AAD1AEBEBA0A}" type="presParOf" srcId="{BECD6380-8E89-4D32-A660-9B6667CD3690}" destId="{0C00A904-21E4-4AD8-AA68-B23C7951E70F}" srcOrd="9" destOrd="0" presId="urn:microsoft.com/office/officeart/2005/8/layout/hList6"/>
    <dgm:cxn modelId="{0ACA8C56-9FCC-400C-A8D2-7CF1F92668E1}" type="presParOf" srcId="{BECD6380-8E89-4D32-A660-9B6667CD3690}" destId="{A8D4101C-4CC6-4B82-8350-592E5EEEAB66}" srcOrd="10" destOrd="0" presId="urn:microsoft.com/office/officeart/2005/8/layout/hList6"/>
    <dgm:cxn modelId="{1D34342B-D14D-41D8-B41D-33DAB5C9374D}" type="presParOf" srcId="{BECD6380-8E89-4D32-A660-9B6667CD3690}" destId="{6E380F9E-4445-4ED3-B5EC-012AABFF4F0E}" srcOrd="11" destOrd="0" presId="urn:microsoft.com/office/officeart/2005/8/layout/hList6"/>
    <dgm:cxn modelId="{719574C5-47E9-4DE8-926C-1D1A8B39D9CD}" type="presParOf" srcId="{BECD6380-8E89-4D32-A660-9B6667CD3690}" destId="{D435DF2E-E721-4EC6-9DD4-60804551FB87}" srcOrd="12" destOrd="0" presId="urn:microsoft.com/office/officeart/2005/8/layout/hList6"/>
    <dgm:cxn modelId="{D3554453-E31C-4C07-B123-77E58F35E34A}" type="presParOf" srcId="{BECD6380-8E89-4D32-A660-9B6667CD3690}" destId="{3C4FD48A-9C99-4DE8-91CC-8F159F719D21}" srcOrd="13" destOrd="0" presId="urn:microsoft.com/office/officeart/2005/8/layout/hList6"/>
    <dgm:cxn modelId="{68C49BB5-3572-4796-9950-6F2B0011E0D6}" type="presParOf" srcId="{BECD6380-8E89-4D32-A660-9B6667CD3690}" destId="{21D7D9E4-C84F-4F58-ADF1-C6339563E21F}" srcOrd="1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BFE12-5521-4D96-81DC-55778EB9B5C1}">
      <dsp:nvSpPr>
        <dsp:cNvPr id="0" name=""/>
        <dsp:cNvSpPr/>
      </dsp:nvSpPr>
      <dsp:spPr>
        <a:xfrm rot="16200000">
          <a:off x="-1533078"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0" tIns="0" rIns="73015" bIns="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Going to Middle School</a:t>
          </a:r>
          <a:endParaRPr lang="en-US" sz="1100" kern="1200" dirty="0">
            <a:solidFill>
              <a:schemeClr val="tx1"/>
            </a:solidFill>
          </a:endParaRPr>
        </a:p>
      </dsp:txBody>
      <dsp:txXfrm rot="5400000">
        <a:off x="4019" y="807719"/>
        <a:ext cx="964406" cy="2423160"/>
      </dsp:txXfrm>
    </dsp:sp>
    <dsp:sp modelId="{2621661A-E614-4963-8BC3-C6754E221EF4}">
      <dsp:nvSpPr>
        <dsp:cNvPr id="0" name=""/>
        <dsp:cNvSpPr/>
      </dsp:nvSpPr>
      <dsp:spPr>
        <a:xfrm rot="16200000">
          <a:off x="-496341"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0" tIns="0" rIns="73015" bIns="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Going to High School</a:t>
          </a:r>
          <a:endParaRPr lang="en-US" sz="1100" kern="1200" dirty="0">
            <a:solidFill>
              <a:schemeClr val="tx1"/>
            </a:solidFill>
          </a:endParaRPr>
        </a:p>
      </dsp:txBody>
      <dsp:txXfrm rot="5400000">
        <a:off x="1040756" y="807719"/>
        <a:ext cx="964406" cy="2423160"/>
      </dsp:txXfrm>
    </dsp:sp>
    <dsp:sp modelId="{C20BA0D5-B64F-489A-B4AA-DE0460BFA506}">
      <dsp:nvSpPr>
        <dsp:cNvPr id="0" name=""/>
        <dsp:cNvSpPr/>
      </dsp:nvSpPr>
      <dsp:spPr>
        <a:xfrm rot="16200000">
          <a:off x="540394"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0" tIns="0" rIns="73015" bIns="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BRIDGE Act</a:t>
          </a:r>
          <a:endParaRPr lang="en-US" sz="1100" kern="1200" dirty="0">
            <a:solidFill>
              <a:schemeClr val="tx1"/>
            </a:solidFill>
          </a:endParaRPr>
        </a:p>
      </dsp:txBody>
      <dsp:txXfrm rot="5400000">
        <a:off x="2077491" y="807719"/>
        <a:ext cx="964406" cy="2423160"/>
      </dsp:txXfrm>
    </dsp:sp>
    <dsp:sp modelId="{124D1C21-0B3C-441C-900D-3142605E66C1}">
      <dsp:nvSpPr>
        <dsp:cNvPr id="0" name=""/>
        <dsp:cNvSpPr/>
      </dsp:nvSpPr>
      <dsp:spPr>
        <a:xfrm rot="16200000">
          <a:off x="1577131"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0" tIns="0" rIns="73015" bIns="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Graduating from High School</a:t>
          </a:r>
          <a:endParaRPr lang="en-US" sz="1100" kern="1200" dirty="0">
            <a:solidFill>
              <a:schemeClr val="tx1"/>
            </a:solidFill>
          </a:endParaRPr>
        </a:p>
      </dsp:txBody>
      <dsp:txXfrm rot="5400000">
        <a:off x="3114228" y="807719"/>
        <a:ext cx="964406" cy="2423160"/>
      </dsp:txXfrm>
    </dsp:sp>
    <dsp:sp modelId="{852A7A3F-06AD-4405-9BD4-8DF5ACCE21F8}">
      <dsp:nvSpPr>
        <dsp:cNvPr id="0" name=""/>
        <dsp:cNvSpPr/>
      </dsp:nvSpPr>
      <dsp:spPr>
        <a:xfrm rot="16200000">
          <a:off x="2613868"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0" tIns="0" rIns="73015" bIns="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After High School, What Next?</a:t>
          </a:r>
          <a:endParaRPr lang="en-US" sz="1100" kern="1200" dirty="0">
            <a:solidFill>
              <a:schemeClr val="tx1"/>
            </a:solidFill>
          </a:endParaRPr>
        </a:p>
      </dsp:txBody>
      <dsp:txXfrm rot="5400000">
        <a:off x="4150965" y="807719"/>
        <a:ext cx="964406" cy="2423160"/>
      </dsp:txXfrm>
    </dsp:sp>
    <dsp:sp modelId="{A8D4101C-4CC6-4B82-8350-592E5EEEAB66}">
      <dsp:nvSpPr>
        <dsp:cNvPr id="0" name=""/>
        <dsp:cNvSpPr/>
      </dsp:nvSpPr>
      <dsp:spPr>
        <a:xfrm rot="16200000">
          <a:off x="3650605"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0" tIns="0" rIns="73015" bIns="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Financial Aid</a:t>
          </a:r>
          <a:endParaRPr lang="en-US" sz="1100" kern="1200" dirty="0">
            <a:solidFill>
              <a:schemeClr val="tx1"/>
            </a:solidFill>
          </a:endParaRPr>
        </a:p>
      </dsp:txBody>
      <dsp:txXfrm rot="5400000">
        <a:off x="5187702" y="807719"/>
        <a:ext cx="964406" cy="2423160"/>
      </dsp:txXfrm>
    </dsp:sp>
    <dsp:sp modelId="{D435DF2E-E721-4EC6-9DD4-60804551FB87}">
      <dsp:nvSpPr>
        <dsp:cNvPr id="0" name=""/>
        <dsp:cNvSpPr/>
      </dsp:nvSpPr>
      <dsp:spPr>
        <a:xfrm rot="16200000">
          <a:off x="4687341"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0" tIns="0" rIns="73015" bIns="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Career Decision-Making</a:t>
          </a:r>
          <a:endParaRPr lang="en-US" sz="1100" kern="1200" dirty="0">
            <a:solidFill>
              <a:schemeClr val="tx1"/>
            </a:solidFill>
          </a:endParaRPr>
        </a:p>
      </dsp:txBody>
      <dsp:txXfrm rot="5400000">
        <a:off x="6224438" y="807719"/>
        <a:ext cx="964406" cy="2423160"/>
      </dsp:txXfrm>
    </dsp:sp>
    <dsp:sp modelId="{21D7D9E4-C84F-4F58-ADF1-C6339563E21F}">
      <dsp:nvSpPr>
        <dsp:cNvPr id="0" name=""/>
        <dsp:cNvSpPr/>
      </dsp:nvSpPr>
      <dsp:spPr>
        <a:xfrm rot="16200000">
          <a:off x="5724078" y="1537096"/>
          <a:ext cx="4038600" cy="964406"/>
        </a:xfrm>
        <a:prstGeom prst="flowChartManualOperation">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0" tIns="0" rIns="73015" bIns="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Special Populations</a:t>
          </a:r>
          <a:endParaRPr lang="en-US" sz="1100" kern="1200" dirty="0">
            <a:solidFill>
              <a:schemeClr val="tx1"/>
            </a:solidFill>
          </a:endParaRPr>
        </a:p>
      </dsp:txBody>
      <dsp:txXfrm rot="5400000">
        <a:off x="7261175" y="807719"/>
        <a:ext cx="964406" cy="24231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1" tIns="45716" rIns="91431" bIns="45716" rtlCol="0"/>
          <a:lstStyle>
            <a:lvl1pPr algn="r">
              <a:defRPr sz="1200"/>
            </a:lvl1pPr>
          </a:lstStyle>
          <a:p>
            <a:fld id="{8F8FE57D-2C61-4EC8-AFED-0FA71BFE9769}" type="datetimeFigureOut">
              <a:rPr lang="en-US" smtClean="0"/>
              <a:pPr/>
              <a:t>11/4/2011</a:t>
            </a:fld>
            <a:endParaRPr lang="en-US"/>
          </a:p>
        </p:txBody>
      </p:sp>
      <p:sp>
        <p:nvSpPr>
          <p:cNvPr id="4" name="Footer Placeholder 3"/>
          <p:cNvSpPr>
            <a:spLocks noGrp="1"/>
          </p:cNvSpPr>
          <p:nvPr>
            <p:ph type="ftr" sz="quarter" idx="2"/>
          </p:nvPr>
        </p:nvSpPr>
        <p:spPr>
          <a:xfrm>
            <a:off x="1" y="8685214"/>
            <a:ext cx="2971800" cy="457200"/>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7200"/>
          </a:xfrm>
          <a:prstGeom prst="rect">
            <a:avLst/>
          </a:prstGeom>
        </p:spPr>
        <p:txBody>
          <a:bodyPr vert="horz" lIns="91431" tIns="45716" rIns="91431" bIns="45716" rtlCol="0" anchor="b"/>
          <a:lstStyle>
            <a:lvl1pPr algn="r">
              <a:defRPr sz="1200"/>
            </a:lvl1pPr>
          </a:lstStyle>
          <a:p>
            <a:fld id="{36CE023A-896C-4FAB-B3FE-05F1E5F9FD0C}" type="slidenum">
              <a:rPr lang="en-US" smtClean="0"/>
              <a:pPr/>
              <a:t>‹#›</a:t>
            </a:fld>
            <a:endParaRPr lang="en-US"/>
          </a:p>
        </p:txBody>
      </p:sp>
    </p:spTree>
    <p:extLst>
      <p:ext uri="{BB962C8B-B14F-4D97-AF65-F5344CB8AC3E}">
        <p14:creationId xmlns:p14="http://schemas.microsoft.com/office/powerpoint/2010/main" val="3486169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1" tIns="45716" rIns="91431" bIns="45716" rtlCol="0"/>
          <a:lstStyle>
            <a:lvl1pPr algn="r">
              <a:defRPr sz="1200"/>
            </a:lvl1pPr>
          </a:lstStyle>
          <a:p>
            <a:fld id="{1248229C-E2C1-4232-8900-E867ACB4677B}" type="datetimeFigureOut">
              <a:rPr lang="en-US" smtClean="0"/>
              <a:pPr/>
              <a:t>11/4/2011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1" tIns="45716" rIns="91431"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4"/>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431" tIns="45716" rIns="91431" bIns="45716" rtlCol="0" anchor="b"/>
          <a:lstStyle>
            <a:lvl1pPr algn="r">
              <a:defRPr sz="1200"/>
            </a:lvl1pPr>
          </a:lstStyle>
          <a:p>
            <a:fld id="{8F58A8EC-5E34-425F-AC5C-B4E0A7B4F497}" type="slidenum">
              <a:rPr lang="en-US" smtClean="0"/>
              <a:pPr/>
              <a:t>‹#›</a:t>
            </a:fld>
            <a:endParaRPr lang="en-US"/>
          </a:p>
        </p:txBody>
      </p:sp>
    </p:spTree>
    <p:extLst>
      <p:ext uri="{BB962C8B-B14F-4D97-AF65-F5344CB8AC3E}">
        <p14:creationId xmlns:p14="http://schemas.microsoft.com/office/powerpoint/2010/main" val="306572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58A8EC-5E34-425F-AC5C-B4E0A7B4F4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numCol="2" spcCol="182862">
            <a:normAutofit/>
          </a:bodyPr>
          <a:lstStyle/>
          <a:p>
            <a:r>
              <a:rPr lang="en-US" sz="1400" b="1" dirty="0"/>
              <a:t>Falling pictures</a:t>
            </a:r>
          </a:p>
          <a:p>
            <a:r>
              <a:rPr lang="en-US" sz="1400" dirty="0"/>
              <a:t>(Intermediate)</a:t>
            </a:r>
          </a:p>
          <a:p>
            <a:endParaRPr lang="en-US" dirty="0"/>
          </a:p>
          <a:p>
            <a:endParaRPr lang="en-US" dirty="0"/>
          </a:p>
          <a:p>
            <a:r>
              <a:rPr lang="en-US" dirty="0"/>
              <a:t>To reproduce the picture effects on this slide, do the following:</a:t>
            </a:r>
          </a:p>
          <a:p>
            <a:pPr marL="228578" indent="-228578">
              <a:buFont typeface="+mj-lt"/>
              <a:buAutoNum type="arabicPeriod"/>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28578" indent="-228578">
              <a:buFont typeface="+mj-lt"/>
              <a:buAutoNum type="arabicPeriod"/>
            </a:pPr>
            <a:r>
              <a:rPr lang="en-US" dirty="0"/>
              <a:t>On the </a:t>
            </a:r>
            <a:r>
              <a:rPr lang="en-US" b="1" dirty="0"/>
              <a:t>Insert</a:t>
            </a:r>
            <a:r>
              <a:rPr lang="en-US" dirty="0"/>
              <a:t> tab, in the </a:t>
            </a:r>
            <a:r>
              <a:rPr lang="en-US" b="1" dirty="0"/>
              <a:t>Illustrations</a:t>
            </a:r>
            <a:r>
              <a:rPr lang="en-US" dirty="0"/>
              <a:t> group, click </a:t>
            </a:r>
            <a:r>
              <a:rPr lang="en-US" b="1" dirty="0"/>
              <a:t>Picture</a:t>
            </a:r>
            <a:r>
              <a:rPr lang="en-US" dirty="0"/>
              <a:t>. </a:t>
            </a:r>
          </a:p>
          <a:p>
            <a:pPr marL="228578" indent="-228578">
              <a:buFont typeface="+mj-lt"/>
              <a:buAutoNum type="arabicPeriod"/>
            </a:pPr>
            <a:r>
              <a:rPr lang="en-US" dirty="0"/>
              <a:t>In the </a:t>
            </a:r>
            <a:r>
              <a:rPr lang="en-US" b="1" dirty="0"/>
              <a:t>Insert Picture </a:t>
            </a:r>
            <a:r>
              <a:rPr lang="en-US" dirty="0"/>
              <a:t>dialog box, select a picture, and then click </a:t>
            </a:r>
            <a:r>
              <a:rPr lang="en-US" b="1" dirty="0"/>
              <a:t>Insert</a:t>
            </a:r>
            <a:r>
              <a:rPr lang="en-US" dirty="0"/>
              <a:t>. </a:t>
            </a:r>
          </a:p>
          <a:p>
            <a:pPr marL="228578" indent="-228578">
              <a:buFont typeface="+mj-lt"/>
              <a:buAutoNum type="arabicPeriod"/>
            </a:pPr>
            <a:r>
              <a:rPr lang="en-US" dirty="0"/>
              <a:t>Select the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Size and Position </a:t>
            </a:r>
            <a:r>
              <a:rPr lang="en-US" dirty="0"/>
              <a:t> dialog box, on the </a:t>
            </a:r>
            <a:r>
              <a:rPr lang="en-US" b="1" dirty="0"/>
              <a:t>Size</a:t>
            </a:r>
            <a:r>
              <a:rPr lang="en-US" dirty="0"/>
              <a:t> tab, resize or crop the picture as needed so that under </a:t>
            </a:r>
            <a:r>
              <a:rPr lang="en-US" b="1" dirty="0"/>
              <a:t>Size and rotate</a:t>
            </a:r>
            <a:r>
              <a:rPr lang="en-US" dirty="0"/>
              <a:t>, the </a:t>
            </a:r>
            <a:r>
              <a:rPr lang="en-US" b="1" dirty="0"/>
              <a:t>Height</a:t>
            </a:r>
            <a:r>
              <a:rPr lang="en-US" dirty="0"/>
              <a:t> box is set to </a:t>
            </a:r>
            <a:r>
              <a:rPr lang="en-US" b="1" dirty="0"/>
              <a:t>2.93”</a:t>
            </a:r>
            <a:r>
              <a:rPr lang="en-US" dirty="0"/>
              <a:t> and the </a:t>
            </a:r>
            <a:r>
              <a:rPr lang="en-US" b="1" dirty="0"/>
              <a:t>Width</a:t>
            </a:r>
            <a:r>
              <a:rPr lang="en-US" dirty="0"/>
              <a:t> box is set to </a:t>
            </a:r>
            <a:r>
              <a:rPr lang="en-US" b="1" dirty="0"/>
              <a:t>4.41”</a:t>
            </a:r>
            <a:r>
              <a:rPr lang="en-US" dirty="0"/>
              <a:t>. Resize the picture under </a:t>
            </a:r>
            <a:r>
              <a:rPr lang="en-US" b="1" dirty="0"/>
              <a:t>Size and rotate </a:t>
            </a:r>
            <a:r>
              <a:rPr lang="en-US" dirty="0"/>
              <a:t>by entering values into the </a:t>
            </a:r>
            <a:r>
              <a:rPr lang="en-US" b="1" dirty="0"/>
              <a:t>Height</a:t>
            </a:r>
            <a:r>
              <a:rPr lang="en-US" dirty="0"/>
              <a:t> and </a:t>
            </a:r>
            <a:r>
              <a:rPr lang="en-US" b="1" dirty="0"/>
              <a:t>Width</a:t>
            </a:r>
            <a:r>
              <a:rPr lang="en-US" dirty="0"/>
              <a:t> boxes. Crop the picture under </a:t>
            </a:r>
            <a:r>
              <a:rPr lang="en-US" b="1" dirty="0"/>
              <a:t>Crop from </a:t>
            </a:r>
            <a:r>
              <a:rPr lang="en-US" dirty="0"/>
              <a:t>by entering values into the </a:t>
            </a:r>
            <a:r>
              <a:rPr lang="en-US" b="1" dirty="0"/>
              <a:t>Left</a:t>
            </a:r>
            <a:r>
              <a:rPr lang="en-US" dirty="0"/>
              <a:t>, </a:t>
            </a:r>
            <a:r>
              <a:rPr lang="en-US" b="1" dirty="0"/>
              <a:t>Right</a:t>
            </a:r>
            <a:r>
              <a:rPr lang="en-US" dirty="0"/>
              <a:t>, </a:t>
            </a:r>
            <a:r>
              <a:rPr lang="en-US" b="1" dirty="0"/>
              <a:t>Top</a:t>
            </a:r>
            <a:r>
              <a:rPr lang="en-US" dirty="0"/>
              <a:t>, and </a:t>
            </a:r>
            <a:r>
              <a:rPr lang="en-US" b="1" dirty="0"/>
              <a:t>Bottom</a:t>
            </a:r>
            <a:r>
              <a:rPr lang="en-US" dirty="0"/>
              <a:t> boxes. </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a:t>
            </a:r>
            <a:r>
              <a:rPr lang="en-US" b="1" dirty="0"/>
              <a:t>Picture Styles </a:t>
            </a:r>
            <a:r>
              <a:rPr lang="en-US" dirty="0"/>
              <a:t>group, click </a:t>
            </a:r>
            <a:r>
              <a:rPr lang="en-US" b="1" dirty="0"/>
              <a:t>More</a:t>
            </a:r>
            <a:r>
              <a:rPr lang="en-US" dirty="0"/>
              <a:t>, and then click </a:t>
            </a:r>
            <a:r>
              <a:rPr lang="en-US" b="1" dirty="0"/>
              <a:t>Beveled Matte, White </a:t>
            </a:r>
            <a:r>
              <a:rPr lang="en-US" dirty="0"/>
              <a:t>(first row, second option from the left). </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Size and Position </a:t>
            </a:r>
            <a:r>
              <a:rPr lang="en-US" dirty="0"/>
              <a:t> dialog box, on the </a:t>
            </a:r>
            <a:r>
              <a:rPr lang="en-US" b="1" dirty="0"/>
              <a:t>Size</a:t>
            </a:r>
            <a:r>
              <a:rPr lang="en-US" dirty="0"/>
              <a:t> tab, under </a:t>
            </a:r>
            <a:r>
              <a:rPr lang="en-US" b="1" dirty="0"/>
              <a:t>Size and rotate</a:t>
            </a:r>
            <a:r>
              <a:rPr lang="en-US" dirty="0"/>
              <a:t>, in the </a:t>
            </a:r>
            <a:r>
              <a:rPr lang="en-US" b="1" dirty="0"/>
              <a:t>Rotation</a:t>
            </a:r>
            <a:r>
              <a:rPr lang="en-US" dirty="0"/>
              <a:t> box, enter </a:t>
            </a:r>
            <a:r>
              <a:rPr lang="en-US" b="1" dirty="0"/>
              <a:t>5°</a:t>
            </a:r>
            <a:r>
              <a:rPr lang="en-US" dirty="0"/>
              <a:t>.</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bottom right corner of the </a:t>
            </a:r>
            <a:r>
              <a:rPr lang="en-US" b="1" dirty="0"/>
              <a:t>Picture Styles </a:t>
            </a:r>
            <a:r>
              <a:rPr lang="en-US" dirty="0"/>
              <a:t>group, click the </a:t>
            </a:r>
            <a:r>
              <a:rPr lang="en-US" b="1" dirty="0"/>
              <a:t>Format</a:t>
            </a:r>
            <a:r>
              <a:rPr lang="en-US" dirty="0"/>
              <a:t> </a:t>
            </a:r>
            <a:r>
              <a:rPr lang="en-US" b="1" dirty="0"/>
              <a:t>Picture</a:t>
            </a:r>
            <a:r>
              <a:rPr lang="en-US" dirty="0"/>
              <a:t> dialog box launcher. In the </a:t>
            </a:r>
            <a:r>
              <a:rPr lang="en-US" b="1" dirty="0"/>
              <a:t>Format</a:t>
            </a:r>
            <a:r>
              <a:rPr lang="en-US" dirty="0"/>
              <a:t> </a:t>
            </a:r>
            <a:r>
              <a:rPr lang="en-US" b="1" dirty="0"/>
              <a:t>Picture</a:t>
            </a:r>
            <a:r>
              <a:rPr lang="en-US" dirty="0"/>
              <a:t> dialog box, in the left pane, click </a:t>
            </a:r>
            <a:r>
              <a:rPr lang="en-US" b="1" dirty="0"/>
              <a:t>Shadow</a:t>
            </a:r>
            <a:r>
              <a:rPr lang="en-US" dirty="0"/>
              <a:t>. In the </a:t>
            </a:r>
            <a:r>
              <a:rPr lang="en-US" b="1" dirty="0"/>
              <a:t>Shadow</a:t>
            </a:r>
            <a:r>
              <a:rPr lang="en-US" dirty="0"/>
              <a:t> pane, click the button next to </a:t>
            </a:r>
            <a:r>
              <a:rPr lang="en-US" b="1" dirty="0"/>
              <a:t>Presets</a:t>
            </a:r>
            <a:r>
              <a:rPr lang="en-US" dirty="0"/>
              <a:t>, and then under </a:t>
            </a:r>
            <a:r>
              <a:rPr lang="en-US" b="1" dirty="0"/>
              <a:t>Outer</a:t>
            </a:r>
            <a:r>
              <a:rPr lang="en-US" dirty="0"/>
              <a:t> click </a:t>
            </a:r>
            <a:r>
              <a:rPr lang="en-US" b="1" dirty="0"/>
              <a:t>Offset Diagonal Bottom Left</a:t>
            </a:r>
            <a:r>
              <a:rPr lang="en-US" dirty="0"/>
              <a:t> (first row, third option from the left). In the </a:t>
            </a:r>
            <a:r>
              <a:rPr lang="en-US" b="1" dirty="0"/>
              <a:t>Distance</a:t>
            </a:r>
            <a:r>
              <a:rPr lang="en-US" dirty="0"/>
              <a:t> box, enter </a:t>
            </a:r>
            <a:r>
              <a:rPr lang="en-US" b="1" dirty="0"/>
              <a:t>20 pt</a:t>
            </a:r>
            <a:r>
              <a:rPr lang="en-US" dirty="0"/>
              <a:t>. </a:t>
            </a:r>
          </a:p>
          <a:p>
            <a:pPr marL="228578" indent="-228578">
              <a:buFont typeface="+mj-lt"/>
              <a:buAutoNum type="arabicPeriod"/>
            </a:pPr>
            <a:r>
              <a:rPr lang="en-US" dirty="0"/>
              <a:t>Drag the picture into the top right corner of the slide.</a:t>
            </a:r>
          </a:p>
          <a:p>
            <a:pPr marL="228578" indent="-228578">
              <a:buFont typeface="+mj-lt"/>
              <a:buAutoNum type="arabicPeriod"/>
            </a:pPr>
            <a:r>
              <a:rPr lang="en-US" dirty="0"/>
              <a:t>Select the picture. On the </a:t>
            </a:r>
            <a:r>
              <a:rPr lang="en-US" b="1" dirty="0"/>
              <a:t>Home</a:t>
            </a:r>
            <a:r>
              <a:rPr lang="en-US" dirty="0"/>
              <a:t> tab, in the </a:t>
            </a:r>
            <a:r>
              <a:rPr lang="en-US" b="1" dirty="0"/>
              <a:t>Clipboard</a:t>
            </a:r>
            <a:r>
              <a:rPr lang="en-US" dirty="0"/>
              <a:t> group, click the arrow under </a:t>
            </a:r>
            <a:r>
              <a:rPr lang="en-US" b="1" dirty="0"/>
              <a:t>Paste</a:t>
            </a:r>
            <a:r>
              <a:rPr lang="en-US" dirty="0"/>
              <a:t>, and then click </a:t>
            </a:r>
            <a:r>
              <a:rPr lang="en-US" b="1" dirty="0"/>
              <a:t>Duplicate</a:t>
            </a:r>
            <a:r>
              <a:rPr lang="en-US" dirty="0"/>
              <a:t>.</a:t>
            </a:r>
          </a:p>
          <a:p>
            <a:pPr marL="228578" indent="-228578">
              <a:buFont typeface="+mj-lt"/>
              <a:buAutoNum type="arabicPeriod"/>
            </a:pPr>
            <a:r>
              <a:rPr lang="en-US" dirty="0"/>
              <a:t>Drag the second (duplicate) picture to the left middle of the slide.</a:t>
            </a:r>
          </a:p>
          <a:p>
            <a:pPr marL="228578" indent="-228578">
              <a:buFont typeface="+mj-lt"/>
              <a:buAutoNum type="arabicPeriod"/>
            </a:pPr>
            <a:r>
              <a:rPr lang="en-US" dirty="0"/>
              <a:t>Select the second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 </a:t>
            </a:r>
            <a:r>
              <a:rPr lang="en-US" dirty="0"/>
              <a:t>dialog box launcher. In the </a:t>
            </a:r>
            <a:r>
              <a:rPr lang="en-US" b="1" dirty="0"/>
              <a:t>Size and Position </a:t>
            </a:r>
            <a:r>
              <a:rPr lang="en-US" dirty="0"/>
              <a:t>dialog box, on the </a:t>
            </a:r>
            <a:r>
              <a:rPr lang="en-US" b="1" dirty="0"/>
              <a:t>Size</a:t>
            </a:r>
            <a:r>
              <a:rPr lang="en-US" dirty="0"/>
              <a:t> tab, under </a:t>
            </a:r>
            <a:r>
              <a:rPr lang="en-US" b="1" dirty="0"/>
              <a:t>Size and rotation</a:t>
            </a:r>
            <a:r>
              <a:rPr lang="en-US" dirty="0"/>
              <a:t>, in the </a:t>
            </a:r>
            <a:r>
              <a:rPr lang="en-US" b="1" dirty="0"/>
              <a:t>Rotation</a:t>
            </a:r>
            <a:r>
              <a:rPr lang="en-US" dirty="0"/>
              <a:t> box, enter </a:t>
            </a:r>
            <a:r>
              <a:rPr lang="en-US" b="1" dirty="0"/>
              <a:t>0°</a:t>
            </a:r>
            <a:r>
              <a:rPr lang="en-US" dirty="0"/>
              <a:t>.</a:t>
            </a:r>
          </a:p>
          <a:p>
            <a:pPr marL="228578" indent="-228578">
              <a:buFont typeface="+mj-lt"/>
              <a:buAutoNum type="arabicPeriod"/>
            </a:pPr>
            <a:r>
              <a:rPr lang="en-US" dirty="0"/>
              <a:t>Right-click the second picture and click </a:t>
            </a:r>
            <a:r>
              <a:rPr lang="en-US" b="1" dirty="0"/>
              <a:t>Change Picture</a:t>
            </a:r>
            <a:r>
              <a:rPr lang="en-US" dirty="0"/>
              <a:t>. </a:t>
            </a:r>
          </a:p>
          <a:p>
            <a:pPr marL="228578" indent="-228578">
              <a:buFont typeface="+mj-lt"/>
              <a:buAutoNum type="arabicPeriod"/>
            </a:pPr>
            <a:r>
              <a:rPr lang="en-US" dirty="0"/>
              <a:t>In the </a:t>
            </a:r>
            <a:r>
              <a:rPr lang="en-US" b="1" dirty="0"/>
              <a:t>Insert Picture </a:t>
            </a:r>
            <a:r>
              <a:rPr lang="en-US" dirty="0"/>
              <a:t>dialog box, select a picture, and then click </a:t>
            </a:r>
            <a:r>
              <a:rPr lang="en-US" b="1" dirty="0"/>
              <a:t>Insert</a:t>
            </a:r>
            <a:r>
              <a:rPr lang="en-US" dirty="0"/>
              <a:t>. </a:t>
            </a:r>
          </a:p>
          <a:p>
            <a:pPr marL="228578" indent="-228578">
              <a:buFont typeface="+mj-lt"/>
              <a:buAutoNum type="arabicPeriod"/>
            </a:pPr>
            <a:r>
              <a:rPr lang="en-US" dirty="0"/>
              <a:t>Select the second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Size and Position </a:t>
            </a:r>
            <a:r>
              <a:rPr lang="en-US" dirty="0"/>
              <a:t> dialog box, on the </a:t>
            </a:r>
            <a:r>
              <a:rPr lang="en-US" b="1" dirty="0"/>
              <a:t>Size</a:t>
            </a:r>
            <a:r>
              <a:rPr lang="en-US" dirty="0"/>
              <a:t> tab, resize or crop the picture as needed so that under </a:t>
            </a:r>
            <a:r>
              <a:rPr lang="en-US" b="1" dirty="0"/>
              <a:t>Size and rotate</a:t>
            </a:r>
            <a:r>
              <a:rPr lang="en-US" dirty="0"/>
              <a:t>, the </a:t>
            </a:r>
            <a:r>
              <a:rPr lang="en-US" b="1" dirty="0"/>
              <a:t>Height</a:t>
            </a:r>
            <a:r>
              <a:rPr lang="en-US" dirty="0"/>
              <a:t> box is set to </a:t>
            </a:r>
            <a:r>
              <a:rPr lang="en-US" b="1" dirty="0"/>
              <a:t>2.93”</a:t>
            </a:r>
            <a:r>
              <a:rPr lang="en-US" dirty="0"/>
              <a:t> and the </a:t>
            </a:r>
            <a:r>
              <a:rPr lang="en-US" b="1" dirty="0"/>
              <a:t>Width</a:t>
            </a:r>
            <a:r>
              <a:rPr lang="en-US" dirty="0"/>
              <a:t> box is set to </a:t>
            </a:r>
            <a:r>
              <a:rPr lang="en-US" b="1" dirty="0"/>
              <a:t>4.41”</a:t>
            </a:r>
            <a:r>
              <a:rPr lang="en-US" dirty="0"/>
              <a:t>. Resize the picture under </a:t>
            </a:r>
            <a:r>
              <a:rPr lang="en-US" b="1" dirty="0"/>
              <a:t>Size and rotate </a:t>
            </a:r>
            <a:r>
              <a:rPr lang="en-US" dirty="0"/>
              <a:t>by entering values into the </a:t>
            </a:r>
            <a:r>
              <a:rPr lang="en-US" b="1" dirty="0"/>
              <a:t>Height</a:t>
            </a:r>
            <a:r>
              <a:rPr lang="en-US" dirty="0"/>
              <a:t> and </a:t>
            </a:r>
            <a:r>
              <a:rPr lang="en-US" b="1" dirty="0"/>
              <a:t>Width</a:t>
            </a:r>
            <a:r>
              <a:rPr lang="en-US" dirty="0"/>
              <a:t> boxes. Crop the picture under </a:t>
            </a:r>
            <a:r>
              <a:rPr lang="en-US" b="1" dirty="0"/>
              <a:t>Crop from </a:t>
            </a:r>
            <a:r>
              <a:rPr lang="en-US" dirty="0"/>
              <a:t>by entering values into the </a:t>
            </a:r>
            <a:r>
              <a:rPr lang="en-US" b="1" dirty="0"/>
              <a:t>Left</a:t>
            </a:r>
            <a:r>
              <a:rPr lang="en-US" dirty="0"/>
              <a:t>, </a:t>
            </a:r>
            <a:r>
              <a:rPr lang="en-US" b="1" dirty="0"/>
              <a:t>Right</a:t>
            </a:r>
            <a:r>
              <a:rPr lang="en-US" dirty="0"/>
              <a:t>, </a:t>
            </a:r>
            <a:r>
              <a:rPr lang="en-US" b="1" dirty="0"/>
              <a:t>Top</a:t>
            </a:r>
            <a:r>
              <a:rPr lang="en-US" dirty="0"/>
              <a:t>, and </a:t>
            </a:r>
            <a:r>
              <a:rPr lang="en-US" b="1" dirty="0"/>
              <a:t>Bottom</a:t>
            </a:r>
            <a:r>
              <a:rPr lang="en-US" dirty="0"/>
              <a:t> boxes. </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bottom right corner of the </a:t>
            </a:r>
            <a:r>
              <a:rPr lang="en-US" b="1" dirty="0"/>
              <a:t>Picture Styles </a:t>
            </a:r>
            <a:r>
              <a:rPr lang="en-US" dirty="0"/>
              <a:t>group, click the </a:t>
            </a:r>
            <a:r>
              <a:rPr lang="en-US" b="1" dirty="0"/>
              <a:t>Format</a:t>
            </a:r>
            <a:r>
              <a:rPr lang="en-US" dirty="0"/>
              <a:t> </a:t>
            </a:r>
            <a:r>
              <a:rPr lang="en-US" b="1" dirty="0"/>
              <a:t>Picture</a:t>
            </a:r>
            <a:r>
              <a:rPr lang="en-US" dirty="0"/>
              <a:t> dialog box launcher. In the </a:t>
            </a:r>
            <a:r>
              <a:rPr lang="en-US" b="1" dirty="0"/>
              <a:t>Format</a:t>
            </a:r>
            <a:r>
              <a:rPr lang="en-US" dirty="0"/>
              <a:t> </a:t>
            </a:r>
            <a:r>
              <a:rPr lang="en-US" b="1" dirty="0"/>
              <a:t>Picture</a:t>
            </a:r>
            <a:r>
              <a:rPr lang="en-US" dirty="0"/>
              <a:t> dialog box, in the left pane, click </a:t>
            </a:r>
            <a:r>
              <a:rPr lang="en-US" b="1" dirty="0"/>
              <a:t>3-D Rotation</a:t>
            </a:r>
            <a:r>
              <a:rPr lang="en-US" dirty="0"/>
              <a:t>.</a:t>
            </a:r>
            <a:r>
              <a:rPr lang="en-US" b="1" dirty="0"/>
              <a:t> I</a:t>
            </a:r>
            <a:r>
              <a:rPr lang="en-US" dirty="0"/>
              <a:t>n the </a:t>
            </a:r>
            <a:r>
              <a:rPr lang="en-US" b="1" dirty="0"/>
              <a:t>3-D Rotation </a:t>
            </a:r>
            <a:r>
              <a:rPr lang="en-US" dirty="0"/>
              <a:t>pane, click the button next to </a:t>
            </a:r>
            <a:r>
              <a:rPr lang="en-US" b="1" dirty="0"/>
              <a:t>Presets</a:t>
            </a:r>
            <a:r>
              <a:rPr lang="en-US" dirty="0"/>
              <a:t>, under </a:t>
            </a:r>
            <a:r>
              <a:rPr lang="en-US" b="1" dirty="0"/>
              <a:t>Perspective</a:t>
            </a:r>
            <a:r>
              <a:rPr lang="en-US" dirty="0"/>
              <a:t> click </a:t>
            </a:r>
            <a:r>
              <a:rPr lang="en-US" b="1" dirty="0"/>
              <a:t>Perspective Relaxed </a:t>
            </a:r>
            <a:r>
              <a:rPr lang="en-US" dirty="0"/>
              <a:t>(second row, third option from the left), and then do the following: </a:t>
            </a:r>
          </a:p>
          <a:p>
            <a:pPr marL="685732" lvl="1" indent="-228578">
              <a:buFont typeface="Arial" pitchFamily="34" charset="0"/>
              <a:buChar char="•"/>
            </a:pPr>
            <a:r>
              <a:rPr lang="en-US" dirty="0"/>
              <a:t>In the </a:t>
            </a:r>
            <a:r>
              <a:rPr lang="en-US" b="1" dirty="0"/>
              <a:t>X</a:t>
            </a:r>
            <a:r>
              <a:rPr lang="en-US" dirty="0"/>
              <a:t> box, enter </a:t>
            </a:r>
            <a:r>
              <a:rPr lang="en-US" b="1" dirty="0"/>
              <a:t>0°</a:t>
            </a:r>
            <a:r>
              <a:rPr lang="en-US" dirty="0"/>
              <a:t>.</a:t>
            </a:r>
          </a:p>
          <a:p>
            <a:pPr marL="685732" lvl="1" indent="-228578">
              <a:buFont typeface="Arial" pitchFamily="34" charset="0"/>
              <a:buChar char="•"/>
            </a:pPr>
            <a:r>
              <a:rPr lang="en-US" dirty="0"/>
              <a:t>In the </a:t>
            </a:r>
            <a:r>
              <a:rPr lang="en-US" b="1" dirty="0"/>
              <a:t>Y</a:t>
            </a:r>
            <a:r>
              <a:rPr lang="en-US" dirty="0"/>
              <a:t> box, enter </a:t>
            </a:r>
            <a:r>
              <a:rPr lang="en-US" b="1" dirty="0"/>
              <a:t>320°</a:t>
            </a:r>
            <a:r>
              <a:rPr lang="en-US" dirty="0"/>
              <a:t>.</a:t>
            </a:r>
          </a:p>
          <a:p>
            <a:pPr marL="685732" lvl="1" indent="-228578">
              <a:buFont typeface="Arial" pitchFamily="34" charset="0"/>
              <a:buChar char="•"/>
            </a:pPr>
            <a:r>
              <a:rPr lang="en-US" dirty="0"/>
              <a:t>In the </a:t>
            </a:r>
            <a:r>
              <a:rPr lang="en-US" b="1" dirty="0"/>
              <a:t>Z</a:t>
            </a:r>
            <a:r>
              <a:rPr lang="en-US" dirty="0"/>
              <a:t> box, enter </a:t>
            </a:r>
            <a:r>
              <a:rPr lang="en-US" b="1" dirty="0"/>
              <a:t>10°</a:t>
            </a:r>
            <a:r>
              <a:rPr lang="en-US" dirty="0"/>
              <a:t>.</a:t>
            </a:r>
          </a:p>
          <a:p>
            <a:pPr marL="685732" lvl="1" indent="-228578">
              <a:buFont typeface="Arial" pitchFamily="34" charset="0"/>
              <a:buChar char="•"/>
            </a:pPr>
            <a:r>
              <a:rPr lang="en-US" dirty="0"/>
              <a:t>In the </a:t>
            </a:r>
            <a:r>
              <a:rPr lang="en-US" b="1" dirty="0"/>
              <a:t>Perspective</a:t>
            </a:r>
            <a:r>
              <a:rPr lang="en-US" dirty="0"/>
              <a:t> box, enter </a:t>
            </a:r>
            <a:r>
              <a:rPr lang="en-US" b="1" dirty="0"/>
              <a:t>80°</a:t>
            </a:r>
            <a:r>
              <a:rPr lang="en-US" dirty="0"/>
              <a:t>. </a:t>
            </a:r>
          </a:p>
          <a:p>
            <a:pPr marL="228578" indent="-228578">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Send to Back</a:t>
            </a:r>
            <a:r>
              <a:rPr lang="en-US" dirty="0"/>
              <a:t>. </a:t>
            </a:r>
          </a:p>
          <a:p>
            <a:pPr marL="228578" indent="-228578">
              <a:buFont typeface="+mj-lt"/>
              <a:buAutoNum type="arabicPeriod"/>
            </a:pPr>
            <a:r>
              <a:rPr lang="en-US" dirty="0"/>
              <a:t>Select the second picture. On the </a:t>
            </a:r>
            <a:r>
              <a:rPr lang="en-US" b="1" dirty="0"/>
              <a:t>Home</a:t>
            </a:r>
            <a:r>
              <a:rPr lang="en-US" dirty="0"/>
              <a:t> tab, in the </a:t>
            </a:r>
            <a:r>
              <a:rPr lang="en-US" b="1" dirty="0"/>
              <a:t>Clipboard</a:t>
            </a:r>
            <a:r>
              <a:rPr lang="en-US" dirty="0"/>
              <a:t> group, click the arrow under </a:t>
            </a:r>
            <a:r>
              <a:rPr lang="en-US" b="1" dirty="0"/>
              <a:t>Paste</a:t>
            </a:r>
            <a:r>
              <a:rPr lang="en-US" dirty="0"/>
              <a:t>, and then click </a:t>
            </a:r>
            <a:r>
              <a:rPr lang="en-US" b="1" dirty="0"/>
              <a:t>Duplicate</a:t>
            </a:r>
            <a:r>
              <a:rPr lang="en-US" dirty="0"/>
              <a:t>.</a:t>
            </a:r>
          </a:p>
          <a:p>
            <a:pPr marL="228578" indent="-228578">
              <a:buFont typeface="+mj-lt"/>
              <a:buAutoNum type="arabicPeriod"/>
            </a:pPr>
            <a:r>
              <a:rPr lang="en-US" dirty="0"/>
              <a:t>Drag the third picture to the bottom right corner of the slide, under the first picture.</a:t>
            </a:r>
          </a:p>
          <a:p>
            <a:pPr marL="228578" indent="-228578">
              <a:buFont typeface="+mj-lt"/>
              <a:buAutoNum type="arabicPeriod"/>
            </a:pPr>
            <a:r>
              <a:rPr lang="en-US" dirty="0"/>
              <a:t>Right-click the third picture and click </a:t>
            </a:r>
            <a:r>
              <a:rPr lang="en-US" b="1" dirty="0"/>
              <a:t>Change Picture</a:t>
            </a:r>
            <a:r>
              <a:rPr lang="en-US" dirty="0"/>
              <a:t>. In the </a:t>
            </a:r>
            <a:r>
              <a:rPr lang="en-US" b="1" dirty="0"/>
              <a:t>Insert Picture </a:t>
            </a:r>
            <a:r>
              <a:rPr lang="en-US" dirty="0"/>
              <a:t>dialog box, select a picture, and then click </a:t>
            </a:r>
            <a:r>
              <a:rPr lang="en-US" b="1" dirty="0"/>
              <a:t>Insert</a:t>
            </a:r>
            <a:r>
              <a:rPr lang="en-US" dirty="0"/>
              <a:t>. </a:t>
            </a:r>
          </a:p>
          <a:p>
            <a:pPr marL="228578" indent="-228578">
              <a:buFont typeface="+mj-lt"/>
              <a:buAutoNum type="arabicPeriod"/>
            </a:pPr>
            <a:r>
              <a:rPr lang="en-US" dirty="0"/>
              <a:t>Select the third picture. Under </a:t>
            </a:r>
            <a:r>
              <a:rPr lang="en-US" b="1" dirty="0"/>
              <a:t>Picture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a:t>
            </a:r>
            <a:r>
              <a:rPr lang="en-US" dirty="0"/>
              <a:t> dialog box launcher. In the </a:t>
            </a:r>
            <a:r>
              <a:rPr lang="en-US" b="1" dirty="0"/>
              <a:t>Size and Position </a:t>
            </a:r>
            <a:r>
              <a:rPr lang="en-US" dirty="0"/>
              <a:t> dialog box, on the </a:t>
            </a:r>
            <a:r>
              <a:rPr lang="en-US" b="1" dirty="0"/>
              <a:t>Size</a:t>
            </a:r>
            <a:r>
              <a:rPr lang="en-US" dirty="0"/>
              <a:t> tab, resize or crop the picture as needed so that under </a:t>
            </a:r>
            <a:r>
              <a:rPr lang="en-US" b="1" dirty="0"/>
              <a:t>Size and rotate</a:t>
            </a:r>
            <a:r>
              <a:rPr lang="en-US" dirty="0"/>
              <a:t>, the </a:t>
            </a:r>
            <a:r>
              <a:rPr lang="en-US" b="1" dirty="0"/>
              <a:t>Height</a:t>
            </a:r>
            <a:r>
              <a:rPr lang="en-US" dirty="0"/>
              <a:t> box is set to </a:t>
            </a:r>
            <a:r>
              <a:rPr lang="en-US" b="1" dirty="0"/>
              <a:t>2.93”</a:t>
            </a:r>
            <a:r>
              <a:rPr lang="en-US" dirty="0"/>
              <a:t> and the </a:t>
            </a:r>
            <a:r>
              <a:rPr lang="en-US" b="1" dirty="0"/>
              <a:t>Width</a:t>
            </a:r>
            <a:r>
              <a:rPr lang="en-US" dirty="0"/>
              <a:t> box is set to </a:t>
            </a:r>
            <a:r>
              <a:rPr lang="en-US" b="1" dirty="0"/>
              <a:t>4.41”</a:t>
            </a:r>
            <a:r>
              <a:rPr lang="en-US" dirty="0"/>
              <a:t>. Resize the picture under </a:t>
            </a:r>
            <a:r>
              <a:rPr lang="en-US" b="1" dirty="0"/>
              <a:t>Size and rotate </a:t>
            </a:r>
            <a:r>
              <a:rPr lang="en-US" dirty="0"/>
              <a:t>by entering values into the </a:t>
            </a:r>
            <a:r>
              <a:rPr lang="en-US" b="1" dirty="0"/>
              <a:t>Height</a:t>
            </a:r>
            <a:r>
              <a:rPr lang="en-US" dirty="0"/>
              <a:t> and </a:t>
            </a:r>
            <a:r>
              <a:rPr lang="en-US" b="1" dirty="0"/>
              <a:t>Width</a:t>
            </a:r>
            <a:r>
              <a:rPr lang="en-US" dirty="0"/>
              <a:t> boxes. Crop the picture under </a:t>
            </a:r>
            <a:r>
              <a:rPr lang="en-US" b="1" dirty="0"/>
              <a:t>Crop from </a:t>
            </a:r>
            <a:r>
              <a:rPr lang="en-US" dirty="0"/>
              <a:t>by entering values into the </a:t>
            </a:r>
            <a:r>
              <a:rPr lang="en-US" b="1" dirty="0"/>
              <a:t>Left</a:t>
            </a:r>
            <a:r>
              <a:rPr lang="en-US" dirty="0"/>
              <a:t>, </a:t>
            </a:r>
            <a:r>
              <a:rPr lang="en-US" b="1" dirty="0"/>
              <a:t>Right</a:t>
            </a:r>
            <a:r>
              <a:rPr lang="en-US" dirty="0"/>
              <a:t>, </a:t>
            </a:r>
            <a:r>
              <a:rPr lang="en-US" b="1" dirty="0"/>
              <a:t>Top</a:t>
            </a:r>
            <a:r>
              <a:rPr lang="en-US" dirty="0"/>
              <a:t>, and </a:t>
            </a:r>
            <a:r>
              <a:rPr lang="en-US" b="1" dirty="0"/>
              <a:t>Bottom</a:t>
            </a:r>
            <a:r>
              <a:rPr lang="en-US" dirty="0"/>
              <a:t> boxes. </a:t>
            </a:r>
          </a:p>
          <a:p>
            <a:pPr marL="228578" indent="-228578">
              <a:buFont typeface="+mj-lt"/>
              <a:buAutoNum type="arabicPeriod"/>
            </a:pPr>
            <a:r>
              <a:rPr lang="en-US" dirty="0"/>
              <a:t>Under </a:t>
            </a:r>
            <a:r>
              <a:rPr lang="en-US" b="1" dirty="0"/>
              <a:t>Picture Tools</a:t>
            </a:r>
            <a:r>
              <a:rPr lang="en-US" dirty="0"/>
              <a:t>, on the </a:t>
            </a:r>
            <a:r>
              <a:rPr lang="en-US" b="1" dirty="0"/>
              <a:t>Format</a:t>
            </a:r>
            <a:r>
              <a:rPr lang="en-US" dirty="0"/>
              <a:t> tab, in the bottom right corner of the </a:t>
            </a:r>
            <a:r>
              <a:rPr lang="en-US" b="1" dirty="0"/>
              <a:t>Picture Styles </a:t>
            </a:r>
            <a:r>
              <a:rPr lang="en-US" dirty="0"/>
              <a:t>group, click the </a:t>
            </a:r>
            <a:r>
              <a:rPr lang="en-US" b="1" dirty="0"/>
              <a:t>Format</a:t>
            </a:r>
            <a:r>
              <a:rPr lang="en-US" dirty="0"/>
              <a:t> </a:t>
            </a:r>
            <a:r>
              <a:rPr lang="en-US" b="1" dirty="0"/>
              <a:t>Shape </a:t>
            </a:r>
            <a:r>
              <a:rPr lang="en-US" dirty="0"/>
              <a:t>dialog box launcher. In the </a:t>
            </a:r>
            <a:r>
              <a:rPr lang="en-US" b="1" dirty="0"/>
              <a:t>Format</a:t>
            </a:r>
            <a:r>
              <a:rPr lang="en-US" dirty="0"/>
              <a:t> </a:t>
            </a:r>
            <a:r>
              <a:rPr lang="en-US" b="1" dirty="0"/>
              <a:t>Picture</a:t>
            </a:r>
            <a:r>
              <a:rPr lang="en-US" dirty="0"/>
              <a:t> dialog box, in the left pane, click </a:t>
            </a:r>
            <a:r>
              <a:rPr lang="en-US" b="1" dirty="0"/>
              <a:t>3-D Rotation</a:t>
            </a:r>
            <a:r>
              <a:rPr lang="en-US" dirty="0"/>
              <a:t>.</a:t>
            </a:r>
            <a:r>
              <a:rPr lang="en-US" b="1" dirty="0"/>
              <a:t> I</a:t>
            </a:r>
            <a:r>
              <a:rPr lang="en-US" dirty="0"/>
              <a:t>n the </a:t>
            </a:r>
            <a:r>
              <a:rPr lang="en-US" b="1" dirty="0"/>
              <a:t>3-D Rotation </a:t>
            </a:r>
            <a:r>
              <a:rPr lang="en-US" dirty="0"/>
              <a:t>pane, click the button next to </a:t>
            </a:r>
            <a:r>
              <a:rPr lang="en-US" b="1" dirty="0"/>
              <a:t>Presets</a:t>
            </a:r>
            <a:r>
              <a:rPr lang="en-US" dirty="0"/>
              <a:t>, under </a:t>
            </a:r>
            <a:r>
              <a:rPr lang="en-US" b="1" dirty="0"/>
              <a:t>Perspective</a:t>
            </a:r>
            <a:r>
              <a:rPr lang="en-US" dirty="0"/>
              <a:t> click </a:t>
            </a:r>
            <a:r>
              <a:rPr lang="en-US" b="1" dirty="0"/>
              <a:t>Perspective Relaxed </a:t>
            </a:r>
            <a:r>
              <a:rPr lang="en-US" dirty="0"/>
              <a:t>(second row, third option from the left), and then do the following: </a:t>
            </a:r>
          </a:p>
          <a:p>
            <a:pPr marL="685732" lvl="1" indent="-228578">
              <a:buFont typeface="Arial" pitchFamily="34" charset="0"/>
              <a:buChar char="•"/>
            </a:pPr>
            <a:r>
              <a:rPr lang="en-US" dirty="0"/>
              <a:t>In the </a:t>
            </a:r>
            <a:r>
              <a:rPr lang="en-US" b="1" dirty="0"/>
              <a:t>X</a:t>
            </a:r>
            <a:r>
              <a:rPr lang="en-US" dirty="0"/>
              <a:t> box, enter </a:t>
            </a:r>
            <a:r>
              <a:rPr lang="en-US" b="1" dirty="0"/>
              <a:t>0°</a:t>
            </a:r>
            <a:r>
              <a:rPr lang="en-US" dirty="0"/>
              <a:t>.</a:t>
            </a:r>
          </a:p>
          <a:p>
            <a:pPr marL="685732" lvl="1" indent="-228578">
              <a:buFont typeface="Arial" pitchFamily="34" charset="0"/>
              <a:buChar char="•"/>
            </a:pPr>
            <a:r>
              <a:rPr lang="en-US" dirty="0"/>
              <a:t>In the </a:t>
            </a:r>
            <a:r>
              <a:rPr lang="en-US" b="1" dirty="0"/>
              <a:t>Y</a:t>
            </a:r>
            <a:r>
              <a:rPr lang="en-US" dirty="0"/>
              <a:t> box, enter </a:t>
            </a:r>
            <a:r>
              <a:rPr lang="en-US" b="1" dirty="0"/>
              <a:t>300°</a:t>
            </a:r>
            <a:r>
              <a:rPr lang="en-US" dirty="0"/>
              <a:t>.</a:t>
            </a:r>
          </a:p>
          <a:p>
            <a:pPr marL="685732" lvl="1" indent="-228578">
              <a:buFont typeface="Arial" pitchFamily="34" charset="0"/>
              <a:buChar char="•"/>
            </a:pPr>
            <a:r>
              <a:rPr lang="en-US" dirty="0"/>
              <a:t>In the </a:t>
            </a:r>
            <a:r>
              <a:rPr lang="en-US" b="1" dirty="0"/>
              <a:t>Z</a:t>
            </a:r>
            <a:r>
              <a:rPr lang="en-US" dirty="0"/>
              <a:t> box, enter </a:t>
            </a:r>
            <a:r>
              <a:rPr lang="en-US" b="1" dirty="0"/>
              <a:t>0°</a:t>
            </a:r>
            <a:r>
              <a:rPr lang="en-US" dirty="0"/>
              <a:t>.</a:t>
            </a:r>
          </a:p>
          <a:p>
            <a:pPr marL="685732" lvl="1" indent="-228578">
              <a:buFont typeface="Arial" pitchFamily="34" charset="0"/>
              <a:buChar char="•"/>
            </a:pPr>
            <a:r>
              <a:rPr lang="en-US" dirty="0"/>
              <a:t>In the </a:t>
            </a:r>
            <a:r>
              <a:rPr lang="en-US" b="1" dirty="0"/>
              <a:t>Perspective</a:t>
            </a:r>
            <a:r>
              <a:rPr lang="en-US" dirty="0"/>
              <a:t> box, enter </a:t>
            </a:r>
            <a:r>
              <a:rPr lang="en-US" b="1" dirty="0"/>
              <a:t>60°</a:t>
            </a:r>
            <a:r>
              <a:rPr lang="en-US" dirty="0"/>
              <a:t>. </a:t>
            </a:r>
          </a:p>
          <a:p>
            <a:pPr marL="228578" indent="-228578">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Arrange</a:t>
            </a:r>
            <a:r>
              <a:rPr lang="en-US" dirty="0"/>
              <a:t>, and then click </a:t>
            </a:r>
            <a:r>
              <a:rPr lang="en-US" b="1" dirty="0"/>
              <a:t>Send to Back</a:t>
            </a:r>
            <a:r>
              <a:rPr lang="en-US" dirty="0"/>
              <a:t>. </a:t>
            </a:r>
          </a:p>
          <a:p>
            <a:pPr marL="228578" indent="-228578">
              <a:buFont typeface="+mj-lt"/>
              <a:buAutoNum type="arabicPeriod"/>
            </a:pPr>
            <a:endParaRPr lang="en-US" dirty="0"/>
          </a:p>
          <a:p>
            <a:pPr marL="228578" indent="-228578">
              <a:buFont typeface="+mj-lt"/>
              <a:buAutoNum type="arabicPeriod"/>
            </a:pPr>
            <a:endParaRPr lang="en-US" dirty="0"/>
          </a:p>
          <a:p>
            <a:pPr marL="228578" indent="-228578"/>
            <a:r>
              <a:rPr lang="en-US" dirty="0"/>
              <a:t>To reproduce the background effects on this slide, do the following:</a:t>
            </a:r>
          </a:p>
          <a:p>
            <a:pPr marL="228578" indent="-228578">
              <a:buFont typeface="+mj-lt"/>
              <a:buAutoNum type="arabicPeriod"/>
            </a:pPr>
            <a:r>
              <a:rPr lang="en-US" dirty="0"/>
              <a:t>Right-click the slide background area, 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Gradient fill</a:t>
            </a:r>
            <a:r>
              <a:rPr lang="en-US" dirty="0"/>
              <a:t> in the </a:t>
            </a:r>
            <a:r>
              <a:rPr lang="en-US" b="1" dirty="0"/>
              <a:t>Fill</a:t>
            </a:r>
            <a:r>
              <a:rPr lang="en-US" dirty="0"/>
              <a:t> pane, and then do the following:</a:t>
            </a:r>
          </a:p>
          <a:p>
            <a:pPr marL="685732" lvl="1" indent="-228578">
              <a:buFont typeface="Arial" pitchFamily="34" charset="0"/>
              <a:buChar char="•"/>
            </a:pPr>
            <a:r>
              <a:rPr lang="en-US" dirty="0"/>
              <a:t>In the </a:t>
            </a:r>
            <a:r>
              <a:rPr lang="en-US" b="1" dirty="0"/>
              <a:t>Type</a:t>
            </a:r>
            <a:r>
              <a:rPr lang="en-US" dirty="0"/>
              <a:t> list, select </a:t>
            </a:r>
            <a:r>
              <a:rPr lang="en-US" b="1" dirty="0"/>
              <a:t>Linear</a:t>
            </a:r>
            <a:r>
              <a:rPr lang="en-US" dirty="0"/>
              <a:t>.</a:t>
            </a:r>
          </a:p>
          <a:p>
            <a:pPr marL="685732" lvl="1" indent="-228578">
              <a:buFont typeface="Arial" pitchFamily="34" charset="0"/>
              <a:buChar char="•"/>
            </a:pPr>
            <a:r>
              <a:rPr lang="en-US" dirty="0"/>
              <a:t>Click the button next to </a:t>
            </a:r>
            <a:r>
              <a:rPr lang="en-US" b="1" dirty="0"/>
              <a:t>Direction</a:t>
            </a:r>
            <a:r>
              <a:rPr lang="en-US" dirty="0"/>
              <a:t>, and then click </a:t>
            </a:r>
            <a:r>
              <a:rPr lang="en-US" b="1" dirty="0"/>
              <a:t>Linear Down </a:t>
            </a:r>
            <a:r>
              <a:rPr lang="en-US" dirty="0"/>
              <a:t>(first row, second option from the left). </a:t>
            </a:r>
          </a:p>
          <a:p>
            <a:pPr marL="685732" lvl="1" indent="-228578">
              <a:buFont typeface="Arial" pitchFamily="34" charset="0"/>
              <a:buChar char="•"/>
            </a:pPr>
            <a:r>
              <a:rPr lang="en-US" dirty="0"/>
              <a:t>Under </a:t>
            </a:r>
            <a:r>
              <a:rPr lang="en-US" b="1" dirty="0"/>
              <a:t>Gradient stops</a:t>
            </a:r>
            <a:r>
              <a:rPr lang="en-US" dirty="0"/>
              <a:t>, click </a:t>
            </a:r>
            <a:r>
              <a:rPr lang="en-US" b="1" dirty="0"/>
              <a:t>Add</a:t>
            </a:r>
            <a:r>
              <a:rPr lang="en-US" dirty="0"/>
              <a:t> or </a:t>
            </a:r>
            <a:r>
              <a:rPr lang="en-US" b="1" dirty="0"/>
              <a:t>Remove</a:t>
            </a:r>
            <a:r>
              <a:rPr lang="en-US" dirty="0"/>
              <a:t> until two stops appear in the drop-down list.</a:t>
            </a:r>
          </a:p>
          <a:p>
            <a:pPr marL="228578" indent="-228578">
              <a:buFont typeface="+mj-lt"/>
              <a:buAutoNum type="arabicPeriod"/>
            </a:pPr>
            <a:r>
              <a:rPr lang="en-US" dirty="0"/>
              <a:t>Also under </a:t>
            </a:r>
            <a:r>
              <a:rPr lang="en-US" b="1" dirty="0"/>
              <a:t>Gradient stops</a:t>
            </a:r>
            <a:r>
              <a:rPr lang="en-US" dirty="0"/>
              <a:t>, customize the gradient stops that you added as follows:</a:t>
            </a:r>
          </a:p>
          <a:p>
            <a:pPr marL="685732" lvl="1" indent="-228578">
              <a:buFont typeface="Arial" pitchFamily="34" charset="0"/>
              <a:buChar char="•"/>
            </a:pPr>
            <a:r>
              <a:rPr lang="en-US" dirty="0"/>
              <a:t>Select </a:t>
            </a:r>
            <a:r>
              <a:rPr lang="en-US" b="1" dirty="0"/>
              <a:t>Stop 1 </a:t>
            </a:r>
            <a:r>
              <a:rPr lang="en-US" dirty="0"/>
              <a:t>from the list, and then do the following:</a:t>
            </a:r>
          </a:p>
          <a:p>
            <a:pPr marL="1142886" lvl="2" indent="-228578">
              <a:buFont typeface="Arial" pitchFamily="34" charset="0"/>
              <a:buChar char="•"/>
            </a:pPr>
            <a:r>
              <a:rPr lang="en-US" dirty="0"/>
              <a:t>In the </a:t>
            </a:r>
            <a:r>
              <a:rPr lang="en-US" b="1" dirty="0"/>
              <a:t>Stop position </a:t>
            </a:r>
            <a:r>
              <a:rPr lang="en-US" dirty="0"/>
              <a:t>box, enter </a:t>
            </a:r>
            <a:r>
              <a:rPr lang="en-US" b="1" dirty="0"/>
              <a:t>70%</a:t>
            </a:r>
            <a:r>
              <a:rPr lang="en-US" dirty="0"/>
              <a:t>.</a:t>
            </a:r>
          </a:p>
          <a:p>
            <a:pPr marL="1142886" lvl="2" indent="-228578">
              <a:buFont typeface="Arial" pitchFamily="34" charset="0"/>
              <a:buChar char="•"/>
            </a:pPr>
            <a:r>
              <a:rPr lang="en-US" dirty="0"/>
              <a:t>Click the button next to </a:t>
            </a:r>
            <a:r>
              <a:rPr lang="en-US" b="1" dirty="0"/>
              <a:t>Color</a:t>
            </a:r>
            <a:r>
              <a:rPr lang="en-US" dirty="0"/>
              <a:t>, and then click </a:t>
            </a:r>
            <a:r>
              <a:rPr lang="en-US" b="1" dirty="0"/>
              <a:t>Black, Text 1, Lighter 5% </a:t>
            </a:r>
            <a:r>
              <a:rPr lang="en-US" dirty="0"/>
              <a:t>(sixth row, second option from the left). </a:t>
            </a:r>
          </a:p>
          <a:p>
            <a:pPr marL="685732" lvl="1" indent="-228578">
              <a:buFont typeface="Arial" pitchFamily="34" charset="0"/>
              <a:buChar char="•"/>
            </a:pPr>
            <a:r>
              <a:rPr lang="en-US" dirty="0"/>
              <a:t>Select </a:t>
            </a:r>
            <a:r>
              <a:rPr lang="en-US" b="1" dirty="0"/>
              <a:t>Stop 2 </a:t>
            </a:r>
            <a:r>
              <a:rPr lang="en-US" dirty="0"/>
              <a:t>from the list, and then do the following: </a:t>
            </a:r>
          </a:p>
          <a:p>
            <a:pPr marL="1142886" lvl="2" indent="-228578">
              <a:buFont typeface="Arial" pitchFamily="34" charset="0"/>
              <a:buChar char="•"/>
            </a:pPr>
            <a:r>
              <a:rPr lang="en-US" dirty="0"/>
              <a:t>In the </a:t>
            </a:r>
            <a:r>
              <a:rPr lang="en-US" b="1" dirty="0"/>
              <a:t>Stop position </a:t>
            </a:r>
            <a:r>
              <a:rPr lang="en-US" dirty="0"/>
              <a:t>box, enter </a:t>
            </a:r>
            <a:r>
              <a:rPr lang="en-US" b="1" dirty="0"/>
              <a:t>100%</a:t>
            </a:r>
            <a:r>
              <a:rPr lang="en-US" dirty="0"/>
              <a:t>.</a:t>
            </a:r>
          </a:p>
          <a:p>
            <a:pPr marL="1142886" lvl="2" indent="-228578">
              <a:buFont typeface="Arial" pitchFamily="34" charset="0"/>
              <a:buChar char="•"/>
            </a:pPr>
            <a:r>
              <a:rPr lang="en-US" dirty="0"/>
              <a:t>Click the button next to </a:t>
            </a:r>
            <a:r>
              <a:rPr lang="en-US" b="1" dirty="0"/>
              <a:t>Color</a:t>
            </a:r>
            <a:r>
              <a:rPr lang="en-US" dirty="0"/>
              <a:t>, click </a:t>
            </a:r>
            <a:r>
              <a:rPr lang="en-US" b="1" dirty="0"/>
              <a:t>More Colors</a:t>
            </a:r>
            <a:r>
              <a:rPr lang="en-US" dirty="0"/>
              <a:t>, and then in the </a:t>
            </a:r>
            <a:r>
              <a:rPr lang="en-US" b="1" dirty="0"/>
              <a:t>Colors</a:t>
            </a:r>
            <a:r>
              <a:rPr lang="en-US" dirty="0"/>
              <a:t> dialog box, on the </a:t>
            </a:r>
            <a:r>
              <a:rPr lang="en-US" b="1" dirty="0"/>
              <a:t>Custom</a:t>
            </a:r>
            <a:r>
              <a:rPr lang="en-US" dirty="0"/>
              <a:t> tab, enter values for Red: </a:t>
            </a:r>
            <a:r>
              <a:rPr lang="en-US" b="1" dirty="0"/>
              <a:t>87</a:t>
            </a:r>
            <a:r>
              <a:rPr lang="en-US" dirty="0"/>
              <a:t>, Green: </a:t>
            </a:r>
            <a:r>
              <a:rPr lang="en-US" b="1" dirty="0"/>
              <a:t>78</a:t>
            </a:r>
            <a:r>
              <a:rPr lang="en-US" dirty="0"/>
              <a:t>, Blue: </a:t>
            </a:r>
            <a:r>
              <a:rPr lang="en-US" b="1" dirty="0"/>
              <a:t>51</a:t>
            </a:r>
            <a:r>
              <a:rPr lang="en-US" dirty="0"/>
              <a:t>.</a:t>
            </a:r>
          </a:p>
          <a:p>
            <a:r>
              <a:rPr lang="en-US" dirty="0"/>
              <a:t> </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58A8EC-5E34-425F-AC5C-B4E0A7B4F49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58A8EC-5E34-425F-AC5C-B4E0A7B4F49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8A8EC-5E34-425F-AC5C-B4E0A7B4F49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5146BB3-CE7C-4056-B739-37FDE2CA5E3D}" type="datetime1">
              <a:rPr lang="en-US" smtClean="0"/>
              <a:pPr/>
              <a:t>11/4/2011</a:t>
            </a:fld>
            <a:endParaRPr lang="en-US" dirty="0"/>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9747BE5-6403-40A0-A961-3429B10873D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BC71E0-6A2B-486D-9769-C0CA301734E6}" type="datetime1">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DA52E-D209-4D2A-A1EE-E66FDE91B681}" type="datetime1">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72B9D2-494B-4B94-BFC6-B57E3351147D}" type="datetime1">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8A1A5-8179-4160-8E48-F149505860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27D1BE-5C14-4BDC-83F7-B8F8FF1A6266}" type="datetime1">
              <a:rPr lang="en-US" smtClean="0"/>
              <a:pPr/>
              <a:t>11/4/2011</a:t>
            </a:fld>
            <a:endParaRPr lang="en-US"/>
          </a:p>
        </p:txBody>
      </p:sp>
      <p:sp>
        <p:nvSpPr>
          <p:cNvPr id="5" name="Footer Placeholder 4"/>
          <p:cNvSpPr>
            <a:spLocks noGrp="1"/>
          </p:cNvSpPr>
          <p:nvPr>
            <p:ph type="ftr" sz="quarter" idx="11"/>
          </p:nvPr>
        </p:nvSpPr>
        <p:spPr/>
        <p:txBody>
          <a:bodyPr/>
          <a:lstStyle/>
          <a:p>
            <a:r>
              <a:rPr lang="en-US" b="1" noProof="1" smtClean="0">
                <a:solidFill>
                  <a:schemeClr val="bg1"/>
                </a:solidFill>
              </a:rPr>
              <a:t>Copyright © 2011 Board of Regents of the University System of Georgia, Georgia State University, Georgia Career Information Center and its licensors.  All rights reserved.</a:t>
            </a: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39747BE5-6403-40A0-A961-3429B10873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3EA30D-3B74-48F3-843C-5AC3DA41B934}" type="datetime1">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034BDD-6E98-41FC-B9F2-18D12B537A13}" type="datetime1">
              <a:rPr lang="en-US" smtClean="0"/>
              <a:pPr/>
              <a:t>11/4/2011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B2E8FA-6596-4EFC-BA6F-812695D05A54}" type="datetime1">
              <a:rPr lang="en-US" smtClean="0"/>
              <a:pPr/>
              <a:t>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E6B04-D2F6-498B-9983-EF63F2950BB9}" type="datetime1">
              <a:rPr lang="en-US" smtClean="0"/>
              <a:pPr/>
              <a:t>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4A487F-06E0-4B35-AA7A-18866CD94E65}" type="datetime1">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911ECA-B31F-4CAE-8588-47CA97BC4999}" type="datetime1">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47BE5-6403-40A0-A961-3429B10873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F2FADF5-60A3-4E12-AEC0-EB9BE3ACA445}" type="datetimeFigureOut">
              <a:rPr lang="en-US" smtClean="0"/>
              <a:t>11/4/2011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Copyright © 2011, Georgia Career Information Center, Georgia State University.  All rights reserved. Content provided by the Georgia Career Resources Network. Partners include </a:t>
            </a:r>
          </a:p>
          <a:p>
            <a:r>
              <a:rPr lang="en-US" smtClean="0"/>
              <a:t>Georgia Career Information Center, Georgia Department of Education, Georgia Department of Labor, Technical  College System of Georgia, and University System of Georgia.</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CF8A1A5-8179-4160-8E48-F14950586098}" type="slidenum">
              <a:rPr lang="en-US" smtClean="0"/>
              <a:t>‹#›</a:t>
            </a:fld>
            <a:endParaRPr lang="en-US"/>
          </a:p>
        </p:txBody>
      </p:sp>
      <p:pic>
        <p:nvPicPr>
          <p:cNvPr id="7" name="Picture 6" descr="GCIC_Logo_Transparent_Bkgnr.gif"/>
          <p:cNvPicPr>
            <a:picLocks noChangeAspect="1"/>
          </p:cNvPicPr>
          <p:nvPr userDrawn="1"/>
        </p:nvPicPr>
        <p:blipFill>
          <a:blip r:embed="rId13" cstate="print"/>
          <a:stretch>
            <a:fillRect/>
          </a:stretch>
        </p:blipFill>
        <p:spPr>
          <a:xfrm>
            <a:off x="8467728" y="5943600"/>
            <a:ext cx="609600" cy="9144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716" y="0"/>
            <a:ext cx="4537710" cy="6858000"/>
          </a:xfrm>
          <a:prstGeom prst="rect">
            <a:avLst/>
          </a:prstGeom>
        </p:spPr>
      </p:pic>
      <p:cxnSp>
        <p:nvCxnSpPr>
          <p:cNvPr id="5" name="Straight Connector 4"/>
          <p:cNvCxnSpPr/>
          <p:nvPr/>
        </p:nvCxnSpPr>
        <p:spPr>
          <a:xfrm rot="5400000">
            <a:off x="1143000" y="3429000"/>
            <a:ext cx="6858000" cy="0"/>
          </a:xfrm>
          <a:prstGeom prst="line">
            <a:avLst/>
          </a:prstGeom>
          <a:ln w="25400" cmpd="sng">
            <a:solidFill>
              <a:schemeClr val="tx1"/>
            </a:solidFill>
          </a:ln>
          <a:effectLst>
            <a:glow rad="63500">
              <a:schemeClr val="bg1">
                <a:lumMod val="9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867400" y="3429000"/>
            <a:ext cx="6858000" cy="0"/>
          </a:xfrm>
          <a:prstGeom prst="line">
            <a:avLst/>
          </a:prstGeom>
          <a:ln w="25400" cmpd="sng">
            <a:solidFill>
              <a:schemeClr val="tx1"/>
            </a:solidFill>
          </a:ln>
          <a:effectLst>
            <a:glow rad="63500">
              <a:schemeClr val="bg1">
                <a:lumMod val="9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1676400"/>
            <a:ext cx="4800600" cy="861774"/>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r>
              <a:rPr lang="en-US" sz="2600" b="1" dirty="0" smtClean="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Information Parents Can Use</a:t>
            </a:r>
          </a:p>
          <a:p>
            <a:pPr algn="r"/>
            <a:endParaRPr lang="en-US" sz="2400" b="1" dirty="0">
              <a:solidFill>
                <a:schemeClr val="bg1"/>
              </a:solidFill>
              <a:effectLst>
                <a:outerShdw blurRad="114300" dist="101600" dir="2700000" algn="ctr" rotWithShape="0">
                  <a:srgbClr val="000000">
                    <a:alpha val="40000"/>
                  </a:srgbClr>
                </a:outerShdw>
              </a:effectLst>
              <a:latin typeface="Arial" pitchFamily="34" charset="0"/>
              <a:cs typeface="Arial" pitchFamily="34" charset="0"/>
            </a:endParaRPr>
          </a:p>
        </p:txBody>
      </p:sp>
      <p:sp>
        <p:nvSpPr>
          <p:cNvPr id="10" name="TextBox 9"/>
          <p:cNvSpPr txBox="1"/>
          <p:nvPr/>
        </p:nvSpPr>
        <p:spPr>
          <a:xfrm>
            <a:off x="152400" y="4114800"/>
            <a:ext cx="4419600" cy="830997"/>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pPr algn="ctr"/>
            <a:r>
              <a:rPr lang="en-US" sz="2400" b="1" dirty="0" smtClean="0">
                <a:solidFill>
                  <a:schemeClr val="accent4">
                    <a:lumMod val="75000"/>
                  </a:schemeClr>
                </a:solidFill>
                <a:effectLst>
                  <a:outerShdw blurRad="114300" dist="101600" dir="2700000" algn="tl">
                    <a:srgbClr val="000000">
                      <a:alpha val="40000"/>
                    </a:srgbClr>
                  </a:outerShdw>
                </a:effectLst>
                <a:latin typeface="+mj-lt"/>
                <a:cs typeface="Arial" pitchFamily="34" charset="0"/>
              </a:rPr>
              <a:t>Georgia Career Information Center</a:t>
            </a:r>
            <a:endParaRPr lang="en-US" sz="2400" b="1" dirty="0">
              <a:solidFill>
                <a:schemeClr val="accent4">
                  <a:lumMod val="75000"/>
                </a:schemeClr>
              </a:solidFill>
              <a:effectLst>
                <a:outerShdw blurRad="114300" dist="101600" dir="2700000" algn="tl">
                  <a:srgbClr val="000000">
                    <a:alpha val="40000"/>
                  </a:srgbClr>
                </a:outerShdw>
              </a:effectLst>
              <a:latin typeface="+mj-lt"/>
              <a:cs typeface="Arial" pitchFamily="34" charset="0"/>
            </a:endParaRPr>
          </a:p>
        </p:txBody>
      </p:sp>
      <p:pic>
        <p:nvPicPr>
          <p:cNvPr id="9" name="Picture 8" descr="GCIC_Logo_Transparent_Bkgnr.gif"/>
          <p:cNvPicPr>
            <a:picLocks noChangeAspect="1"/>
          </p:cNvPicPr>
          <p:nvPr/>
        </p:nvPicPr>
        <p:blipFill>
          <a:blip r:embed="rId4" cstate="print"/>
          <a:stretch>
            <a:fillRect/>
          </a:stretch>
        </p:blipFill>
        <p:spPr>
          <a:xfrm>
            <a:off x="1676400" y="152400"/>
            <a:ext cx="914400" cy="1371600"/>
          </a:xfrm>
          <a:prstGeom prst="rect">
            <a:avLst/>
          </a:prstGeom>
        </p:spPr>
      </p:pic>
      <p:sp>
        <p:nvSpPr>
          <p:cNvPr id="12" name="Footer Placeholder 11"/>
          <p:cNvSpPr>
            <a:spLocks noGrp="1"/>
          </p:cNvSpPr>
          <p:nvPr>
            <p:ph type="ftr" sz="quarter" idx="11"/>
          </p:nvPr>
        </p:nvSpPr>
        <p:spPr>
          <a:xfrm>
            <a:off x="-76200" y="6324600"/>
            <a:ext cx="9201626" cy="499968"/>
          </a:xfrm>
          <a:prstGeom prst="rect">
            <a:avLst/>
          </a:prstGeom>
        </p:spPr>
        <p:txBody>
          <a:bodyPr/>
          <a:lstStyle/>
          <a:p>
            <a:r>
              <a:rPr lang="en-US" sz="800" dirty="0" smtClean="0">
                <a:solidFill>
                  <a:schemeClr val="accent4">
                    <a:lumMod val="75000"/>
                  </a:schemeClr>
                </a:solidFill>
                <a:latin typeface="+mj-lt"/>
              </a:rPr>
              <a:t>Copyright © 2011, Georgia Career Information Center, Georgia State University.  All rights reserved. Content provided by the Georgia Career Resources Network. Partners include Georgia Career Information Center, Georgia Department of Education, Georgia Department of Labor, Technical  College System of Georgia, and University System of Georgia.</a:t>
            </a:r>
            <a:endParaRPr lang="en-US" sz="800" dirty="0">
              <a:solidFill>
                <a:schemeClr val="accent4">
                  <a:lumMod val="75000"/>
                </a:schemeClr>
              </a:solidFill>
              <a:latin typeface="+mj-lt"/>
            </a:endParaRPr>
          </a:p>
        </p:txBody>
      </p:sp>
      <p:sp>
        <p:nvSpPr>
          <p:cNvPr id="13" name="TextBox 12"/>
          <p:cNvSpPr txBox="1"/>
          <p:nvPr/>
        </p:nvSpPr>
        <p:spPr>
          <a:xfrm>
            <a:off x="152400" y="2145268"/>
            <a:ext cx="4419600" cy="461665"/>
          </a:xfrm>
          <a:prstGeom prst="rect">
            <a:avLst/>
          </a:prstGeom>
          <a:noFill/>
        </p:spPr>
        <p:txBody>
          <a:bodyPr wrap="square" rtlCol="0">
            <a:spAutoFit/>
            <a:scene3d>
              <a:camera prst="orthographicFront"/>
              <a:lightRig rig="soft" dir="t"/>
            </a:scene3d>
            <a:sp3d prstMaterial="softEdge">
              <a:bevelT w="38100" h="38100"/>
            </a:sp3d>
          </a:bodyPr>
          <a:lstStyle/>
          <a:p>
            <a:pPr algn="r"/>
            <a:r>
              <a:rPr lang="en-US" sz="2400" b="1" dirty="0" smtClean="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An </a:t>
            </a:r>
            <a:r>
              <a:rPr lang="en-US" sz="2400" b="1" dirty="0" err="1" smtClean="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eBrochure</a:t>
            </a:r>
            <a:r>
              <a:rPr lang="en-US" sz="2400" b="1" dirty="0" smtClean="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rPr>
              <a:t> Series</a:t>
            </a:r>
            <a:endParaRPr lang="en-US" sz="2400" b="1" dirty="0">
              <a:solidFill>
                <a:schemeClr val="accent4">
                  <a:lumMod val="75000"/>
                </a:schemeClr>
              </a:solidFill>
              <a:effectLst>
                <a:outerShdw blurRad="114300" dist="101600" dir="2700000" algn="ctr" rotWithShape="0">
                  <a:srgbClr val="000000">
                    <a:alpha val="40000"/>
                  </a:srgbClr>
                </a:outerShdw>
              </a:effectLst>
              <a:latin typeface="Arial" pitchFamily="34" charset="0"/>
              <a:cs typeface="Arial" pitchFamily="34"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par>
                                <p:cTn id="13" presetID="2" presetClass="entr" presetSubtype="2" fill="hold" grpId="1"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0">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allAtOnce"/>
      <p:bldP spid="10" grpId="0" build="allAtOnce"/>
      <p:bldP spid="1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a:t>
            </a:r>
            <a:endParaRPr lang="en-US" dirty="0"/>
          </a:p>
        </p:txBody>
      </p:sp>
      <p:sp>
        <p:nvSpPr>
          <p:cNvPr id="4" name="Content Placeholder 3"/>
          <p:cNvSpPr>
            <a:spLocks noGrp="1"/>
          </p:cNvSpPr>
          <p:nvPr>
            <p:ph sz="half" idx="1"/>
          </p:nvPr>
        </p:nvSpPr>
        <p:spPr>
          <a:xfrm>
            <a:off x="457200" y="2286000"/>
            <a:ext cx="4114800" cy="2286000"/>
          </a:xfrm>
        </p:spPr>
        <p:txBody>
          <a:bodyPr anchor="ctr" anchorCtr="1">
            <a:normAutofit/>
          </a:bodyPr>
          <a:lstStyle/>
          <a:p>
            <a:pPr marL="0" indent="0" algn="ctr">
              <a:buNone/>
            </a:pPr>
            <a:r>
              <a:rPr lang="en-US" sz="2400" dirty="0" smtClean="0"/>
              <a:t>Each </a:t>
            </a:r>
            <a:r>
              <a:rPr lang="en-US" sz="2400" dirty="0" smtClean="0"/>
              <a:t>year, millions of college students apply for and receive financial aid. The money is out there if you know where to look.</a:t>
            </a:r>
            <a:endParaRPr lang="en-US" sz="2400" dirty="0"/>
          </a:p>
        </p:txBody>
      </p:sp>
      <p:pic>
        <p:nvPicPr>
          <p:cNvPr id="6" name="Content Placeholder 5" descr="j0399766.jpg"/>
          <p:cNvPicPr>
            <a:picLocks noGrp="1" noChangeAspect="1"/>
          </p:cNvPicPr>
          <p:nvPr>
            <p:ph sz="half" idx="2"/>
          </p:nvPr>
        </p:nvPicPr>
        <p:blipFill>
          <a:blip r:embed="rId3" cstate="print"/>
          <a:stretch>
            <a:fillRect/>
          </a:stretch>
        </p:blipFill>
        <p:spPr>
          <a:xfrm>
            <a:off x="4876800" y="1371600"/>
            <a:ext cx="2918764" cy="4389120"/>
          </a:xfrm>
          <a:prstGeom prst="rect">
            <a:avLst/>
          </a:prstGeom>
          <a:ln>
            <a:noFill/>
          </a:ln>
          <a:effectLst>
            <a:softEdge rad="112500"/>
          </a:effectLst>
        </p:spPr>
      </p:pic>
      <p:sp>
        <p:nvSpPr>
          <p:cNvPr id="7" name="TextBox 6"/>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Decision-Making</a:t>
            </a:r>
            <a:endParaRPr lang="en-US" dirty="0"/>
          </a:p>
        </p:txBody>
      </p:sp>
      <p:sp>
        <p:nvSpPr>
          <p:cNvPr id="4" name="Content Placeholder 3"/>
          <p:cNvSpPr>
            <a:spLocks noGrp="1"/>
          </p:cNvSpPr>
          <p:nvPr>
            <p:ph sz="half" idx="1"/>
          </p:nvPr>
        </p:nvSpPr>
        <p:spPr>
          <a:xfrm>
            <a:off x="304800" y="1905000"/>
            <a:ext cx="4038600" cy="3048000"/>
          </a:xfrm>
        </p:spPr>
        <p:txBody>
          <a:bodyPr anchor="ctr" anchorCtr="1">
            <a:normAutofit/>
          </a:bodyPr>
          <a:lstStyle/>
          <a:p>
            <a:pPr marL="0" indent="0" algn="ctr">
              <a:buNone/>
            </a:pPr>
            <a:r>
              <a:rPr lang="en-US" sz="2400" dirty="0" smtClean="0"/>
              <a:t>Making </a:t>
            </a:r>
            <a:r>
              <a:rPr lang="en-US" sz="2400" dirty="0" smtClean="0"/>
              <a:t>career decisions is a lifelong process. It begins with you, your awareness of the world, and your ability to understand what is important to you.</a:t>
            </a:r>
            <a:endParaRPr lang="en-US" sz="2400" dirty="0"/>
          </a:p>
        </p:txBody>
      </p:sp>
      <p:pic>
        <p:nvPicPr>
          <p:cNvPr id="6" name="Content Placeholder 5" descr="j0431739.jpg"/>
          <p:cNvPicPr>
            <a:picLocks noGrp="1" noChangeAspect="1"/>
          </p:cNvPicPr>
          <p:nvPr>
            <p:ph sz="half" idx="2"/>
          </p:nvPr>
        </p:nvPicPr>
        <p:blipFill>
          <a:blip r:embed="rId3" cstate="print"/>
          <a:stretch>
            <a:fillRect/>
          </a:stretch>
        </p:blipFill>
        <p:spPr>
          <a:xfrm>
            <a:off x="4267200" y="1874520"/>
            <a:ext cx="4663440" cy="3108960"/>
          </a:xfrm>
          <a:prstGeom prst="ellipse">
            <a:avLst/>
          </a:prstGeom>
          <a:ln>
            <a:noFill/>
          </a:ln>
          <a:effectLst>
            <a:softEdge rad="112500"/>
          </a:effectLst>
        </p:spPr>
      </p:pic>
      <p:sp>
        <p:nvSpPr>
          <p:cNvPr id="7" name="TextBox 6"/>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Parents Can Use</a:t>
            </a:r>
            <a:endParaRPr lang="en-US" dirty="0"/>
          </a:p>
        </p:txBody>
      </p:sp>
      <p:sp>
        <p:nvSpPr>
          <p:cNvPr id="3" name="Content Placeholder 2"/>
          <p:cNvSpPr>
            <a:spLocks noGrp="1"/>
          </p:cNvSpPr>
          <p:nvPr>
            <p:ph sz="half" idx="1"/>
          </p:nvPr>
        </p:nvSpPr>
        <p:spPr>
          <a:xfrm>
            <a:off x="457200" y="2400300"/>
            <a:ext cx="4114800" cy="2057400"/>
          </a:xfrm>
        </p:spPr>
        <p:txBody>
          <a:bodyPr>
            <a:normAutofit/>
          </a:bodyPr>
          <a:lstStyle/>
          <a:p>
            <a:pPr marL="0" indent="0" algn="ctr">
              <a:buNone/>
            </a:pPr>
            <a:r>
              <a:rPr lang="en-US" sz="2400" dirty="0" smtClean="0"/>
              <a:t>The </a:t>
            </a:r>
            <a:r>
              <a:rPr lang="en-US" sz="2400" dirty="0" smtClean="0"/>
              <a:t>Information Parents Can Use </a:t>
            </a:r>
            <a:r>
              <a:rPr lang="en-US" sz="2400" dirty="0" err="1" smtClean="0"/>
              <a:t>eBrochure</a:t>
            </a:r>
            <a:r>
              <a:rPr lang="en-US" sz="2400" dirty="0" smtClean="0"/>
              <a:t> series is available for download in English and Spanish at www.gcic.peachnet.edu.</a:t>
            </a:r>
            <a:endParaRPr lang="en-US" sz="2400" dirty="0"/>
          </a:p>
        </p:txBody>
      </p:sp>
      <p:pic>
        <p:nvPicPr>
          <p:cNvPr id="6" name="Content Placeholder 5" descr="36614681.jpg"/>
          <p:cNvPicPr>
            <a:picLocks noGrp="1" noChangeAspect="1"/>
          </p:cNvPicPr>
          <p:nvPr>
            <p:ph sz="half" idx="2"/>
          </p:nvPr>
        </p:nvPicPr>
        <p:blipFill>
          <a:blip r:embed="rId3" cstate="print"/>
          <a:stretch>
            <a:fillRect/>
          </a:stretch>
        </p:blipFill>
        <p:spPr>
          <a:xfrm>
            <a:off x="4699188" y="2103120"/>
            <a:ext cx="3987612" cy="2651760"/>
          </a:xfrm>
        </p:spPr>
      </p:pic>
      <p:sp>
        <p:nvSpPr>
          <p:cNvPr id="8" name="TextBox 7"/>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cSld>
  <p:clrMapOvr>
    <a:masterClrMapping/>
  </p:clrMapOvr>
  <p:transition advClick="0"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00800"/>
            <a:ext cx="8610600" cy="423769"/>
          </a:xfrm>
          <a:prstGeom prst="rect">
            <a:avLst/>
          </a:prstGeom>
        </p:spPr>
        <p:txBody>
          <a:bodyPr/>
          <a:lstStyle/>
          <a:p>
            <a:r>
              <a:rPr lang="en-US" sz="800" dirty="0">
                <a:solidFill>
                  <a:schemeClr val="accent4">
                    <a:lumMod val="75000"/>
                  </a:schemeClr>
                </a:solidFill>
              </a:rPr>
              <a:t>Copyright © 2011, Georgia Career Information Center, Georgia State University.  All rights reserved. Content provided by the Georgia Career Resources Network. Partners include Georgia Career Information Center, Georgia Department of Education, Georgia Department of Labor, Technical  College System of Georgia, and University System of Georgia.</a:t>
            </a:r>
          </a:p>
        </p:txBody>
      </p:sp>
      <p:sp>
        <p:nvSpPr>
          <p:cNvPr id="10" name="TextBox 9"/>
          <p:cNvSpPr txBox="1"/>
          <p:nvPr/>
        </p:nvSpPr>
        <p:spPr>
          <a:xfrm>
            <a:off x="-381000" y="2216982"/>
            <a:ext cx="9906000" cy="769441"/>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r>
              <a:rPr lang="en-US" sz="4400" dirty="0" smtClean="0">
                <a:solidFill>
                  <a:schemeClr val="accent4">
                    <a:lumMod val="75000"/>
                  </a:schemeClr>
                </a:solidFill>
                <a:effectLst>
                  <a:outerShdw blurRad="114300" dist="101600" dir="2700000" algn="ctr" rotWithShape="0">
                    <a:srgbClr val="000000">
                      <a:alpha val="40000"/>
                    </a:srgbClr>
                  </a:outerShdw>
                </a:effectLst>
                <a:latin typeface="Arial Black" pitchFamily="34" charset="0"/>
              </a:rPr>
              <a:t>••••••••••••••••••••••••••••••••••</a:t>
            </a:r>
            <a:endParaRPr lang="en-US" sz="4400" dirty="0">
              <a:solidFill>
                <a:schemeClr val="accent4">
                  <a:lumMod val="75000"/>
                </a:schemeClr>
              </a:solidFill>
              <a:effectLst>
                <a:outerShdw blurRad="114300" dist="101600" dir="2700000" algn="ctr" rotWithShape="0">
                  <a:srgbClr val="000000">
                    <a:alpha val="40000"/>
                  </a:srgbClr>
                </a:outerShdw>
              </a:effectLst>
              <a:latin typeface="Arial Black" pitchFamily="34" charset="0"/>
            </a:endParaRPr>
          </a:p>
        </p:txBody>
      </p:sp>
      <p:sp>
        <p:nvSpPr>
          <p:cNvPr id="11" name="TextBox 10"/>
          <p:cNvSpPr txBox="1"/>
          <p:nvPr/>
        </p:nvSpPr>
        <p:spPr>
          <a:xfrm>
            <a:off x="76200" y="2170815"/>
            <a:ext cx="8991600" cy="861774"/>
          </a:xfrm>
          <a:prstGeom prst="rect">
            <a:avLst/>
          </a:prstGeom>
          <a:noFill/>
        </p:spPr>
        <p:txBody>
          <a:bodyPr wrap="square" rtlCol="0">
            <a:spAutoFit/>
            <a:scene3d>
              <a:camera prst="orthographicFront"/>
              <a:lightRig rig="soft" dir="t"/>
            </a:scene3d>
            <a:sp3d prstMaterial="softEdge">
              <a:bevelT w="38100" h="38100"/>
            </a:sp3d>
          </a:bodyPr>
          <a:lstStyle/>
          <a:p>
            <a:pPr algn="ctr"/>
            <a:r>
              <a:rPr lang="en-US" sz="5000" b="1" dirty="0" smtClean="0">
                <a:solidFill>
                  <a:schemeClr val="accent4">
                    <a:lumMod val="75000"/>
                  </a:schemeClr>
                </a:solidFill>
                <a:effectLst>
                  <a:outerShdw blurRad="114300" dist="101600" dir="2700000" algn="ctr" rotWithShape="0">
                    <a:srgbClr val="000000">
                      <a:alpha val="40000"/>
                    </a:srgbClr>
                  </a:outerShdw>
                </a:effectLst>
                <a:latin typeface="Corbel" pitchFamily="34" charset="0"/>
              </a:rPr>
              <a:t>Information Parents Can Use</a:t>
            </a:r>
            <a:endParaRPr lang="en-US" sz="5000" b="1" dirty="0">
              <a:solidFill>
                <a:schemeClr val="accent4">
                  <a:lumMod val="75000"/>
                </a:schemeClr>
              </a:solidFill>
              <a:effectLst>
                <a:outerShdw blurRad="114300" dist="101600" dir="2700000" algn="ctr" rotWithShape="0">
                  <a:srgbClr val="000000">
                    <a:alpha val="40000"/>
                  </a:srgbClr>
                </a:outerShdw>
              </a:effectLst>
              <a:latin typeface="Corbel" pitchFamily="34" charset="0"/>
            </a:endParaRPr>
          </a:p>
        </p:txBody>
      </p:sp>
      <p:sp>
        <p:nvSpPr>
          <p:cNvPr id="12" name="TextBox 11"/>
          <p:cNvSpPr txBox="1"/>
          <p:nvPr/>
        </p:nvSpPr>
        <p:spPr>
          <a:xfrm>
            <a:off x="-381000" y="3617586"/>
            <a:ext cx="9906000" cy="769441"/>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r>
              <a:rPr lang="en-US" sz="4400" dirty="0" smtClean="0">
                <a:solidFill>
                  <a:schemeClr val="accent3">
                    <a:lumMod val="75000"/>
                  </a:schemeClr>
                </a:solidFill>
                <a:effectLst>
                  <a:outerShdw blurRad="114300" dist="101600" dir="2700000" algn="ctr" rotWithShape="0">
                    <a:srgbClr val="000000">
                      <a:alpha val="40000"/>
                    </a:srgbClr>
                  </a:outerShdw>
                  <a:reflection endPos="0" dir="5400000" sy="-100000" algn="bl" rotWithShape="0"/>
                </a:effectLst>
                <a:latin typeface="Arial Black" pitchFamily="34" charset="0"/>
              </a:rPr>
              <a:t>••••••••••••••••••••••••••••••••••</a:t>
            </a:r>
            <a:endParaRPr lang="en-US" sz="4400" dirty="0">
              <a:solidFill>
                <a:schemeClr val="accent3">
                  <a:lumMod val="75000"/>
                </a:schemeClr>
              </a:solidFill>
              <a:effectLst>
                <a:outerShdw blurRad="114300" dist="101600" dir="2700000" algn="ctr" rotWithShape="0">
                  <a:srgbClr val="000000">
                    <a:alpha val="40000"/>
                  </a:srgbClr>
                </a:outerShdw>
                <a:reflection endPos="0" dir="5400000" sy="-100000" algn="bl" rotWithShape="0"/>
              </a:effectLst>
              <a:latin typeface="Arial Black" pitchFamily="34" charset="0"/>
            </a:endParaRPr>
          </a:p>
        </p:txBody>
      </p:sp>
      <p:sp>
        <p:nvSpPr>
          <p:cNvPr id="13" name="TextBox 12"/>
          <p:cNvSpPr txBox="1"/>
          <p:nvPr/>
        </p:nvSpPr>
        <p:spPr>
          <a:xfrm>
            <a:off x="76200" y="3571419"/>
            <a:ext cx="8991600" cy="707886"/>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pPr algn="ctr"/>
            <a:r>
              <a:rPr lang="en-US" sz="4000" b="1" dirty="0" smtClean="0">
                <a:solidFill>
                  <a:schemeClr val="accent3">
                    <a:lumMod val="75000"/>
                  </a:schemeClr>
                </a:solidFill>
                <a:effectLst>
                  <a:outerShdw blurRad="114300" dist="101600" dir="2700000" algn="ctr" rotWithShape="0">
                    <a:srgbClr val="000000">
                      <a:alpha val="40000"/>
                    </a:srgbClr>
                  </a:outerShdw>
                </a:effectLst>
                <a:latin typeface="Corbel" pitchFamily="34" charset="0"/>
              </a:rPr>
              <a:t>Georgia Career Information Center</a:t>
            </a:r>
            <a:endParaRPr lang="en-US" sz="4000" b="1" dirty="0">
              <a:solidFill>
                <a:schemeClr val="accent3">
                  <a:lumMod val="75000"/>
                </a:schemeClr>
              </a:solidFill>
              <a:effectLst>
                <a:outerShdw blurRad="114300" dist="101600" dir="2700000" algn="ctr" rotWithShape="0">
                  <a:srgbClr val="000000">
                    <a:alpha val="40000"/>
                  </a:srgbClr>
                </a:outerShdw>
              </a:effectLst>
              <a:latin typeface="Corbel" pitchFamily="34" charset="0"/>
            </a:endParaRPr>
          </a:p>
        </p:txBody>
      </p:sp>
      <p:sp>
        <p:nvSpPr>
          <p:cNvPr id="14" name="TextBox 13"/>
          <p:cNvSpPr txBox="1"/>
          <p:nvPr/>
        </p:nvSpPr>
        <p:spPr>
          <a:xfrm>
            <a:off x="-381000" y="4531968"/>
            <a:ext cx="9906000" cy="769441"/>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r>
              <a:rPr lang="en-US" sz="4400" dirty="0" smtClean="0">
                <a:solidFill>
                  <a:schemeClr val="accent3">
                    <a:lumMod val="75000"/>
                  </a:schemeClr>
                </a:solidFill>
                <a:effectLst>
                  <a:outerShdw blurRad="114300" dist="101600" dir="2700000" algn="ctr" rotWithShape="0">
                    <a:srgbClr val="000000">
                      <a:alpha val="40000"/>
                    </a:srgbClr>
                  </a:outerShdw>
                </a:effectLst>
                <a:latin typeface="Arial Black" pitchFamily="34" charset="0"/>
              </a:rPr>
              <a:t>••••••••••••••••••••••••••••••••••</a:t>
            </a:r>
            <a:endParaRPr lang="en-US" sz="4400" dirty="0">
              <a:solidFill>
                <a:schemeClr val="accent3">
                  <a:lumMod val="75000"/>
                </a:schemeClr>
              </a:solidFill>
              <a:effectLst>
                <a:outerShdw blurRad="114300" dist="101600" dir="2700000" algn="ctr" rotWithShape="0">
                  <a:srgbClr val="000000">
                    <a:alpha val="40000"/>
                  </a:srgbClr>
                </a:outerShdw>
              </a:effectLst>
              <a:latin typeface="Arial Black" pitchFamily="34" charset="0"/>
            </a:endParaRPr>
          </a:p>
        </p:txBody>
      </p:sp>
      <p:sp>
        <p:nvSpPr>
          <p:cNvPr id="15" name="TextBox 14"/>
          <p:cNvSpPr txBox="1"/>
          <p:nvPr/>
        </p:nvSpPr>
        <p:spPr>
          <a:xfrm>
            <a:off x="76200" y="4485801"/>
            <a:ext cx="8991600" cy="553998"/>
          </a:xfrm>
          <a:prstGeom prst="rect">
            <a:avLst/>
          </a:prstGeom>
          <a:noFill/>
        </p:spPr>
        <p:txBody>
          <a:bodyPr wrap="square" rtlCol="0">
            <a:spAutoFit/>
            <a:scene3d>
              <a:camera prst="orthographicFront"/>
              <a:lightRig rig="soft" dir="t">
                <a:rot lat="0" lon="0" rev="16800000"/>
              </a:lightRig>
            </a:scene3d>
            <a:sp3d prstMaterial="softEdge">
              <a:bevelT w="38100" h="38100"/>
            </a:sp3d>
          </a:bodyPr>
          <a:lstStyle/>
          <a:p>
            <a:pPr algn="ctr"/>
            <a:r>
              <a:rPr lang="en-US" sz="3000" b="1" dirty="0" smtClean="0">
                <a:solidFill>
                  <a:schemeClr val="accent3">
                    <a:lumMod val="75000"/>
                  </a:schemeClr>
                </a:solidFill>
                <a:effectLst>
                  <a:outerShdw blurRad="114300" dist="101600" dir="2700000" algn="ctr" rotWithShape="0">
                    <a:srgbClr val="000000">
                      <a:alpha val="40000"/>
                    </a:srgbClr>
                  </a:outerShdw>
                </a:effectLst>
                <a:latin typeface="Corbel" pitchFamily="34" charset="0"/>
              </a:rPr>
              <a:t>www.gcic.peachnet.edu</a:t>
            </a:r>
            <a:endParaRPr lang="en-US" sz="3000" b="1" dirty="0">
              <a:solidFill>
                <a:schemeClr val="accent3">
                  <a:lumMod val="75000"/>
                </a:schemeClr>
              </a:solidFill>
              <a:effectLst>
                <a:outerShdw blurRad="114300" dist="101600" dir="2700000" algn="ctr" rotWithShape="0">
                  <a:srgbClr val="000000">
                    <a:alpha val="40000"/>
                  </a:srgbClr>
                </a:outerShdw>
              </a:effectLst>
              <a:latin typeface="Corbel" pitchFamily="34"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xit" presetSubtype="0" fill="hold" grpId="1" nodeType="withEffect">
                                  <p:stCondLst>
                                    <p:cond delay="1500"/>
                                  </p:stCondLst>
                                  <p:iterate type="lt">
                                    <p:tmPct val="10000"/>
                                  </p:iterate>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ntr" presetSubtype="0" fill="hold" grpId="0" nodeType="withEffect">
                                  <p:stCondLst>
                                    <p:cond delay="2000"/>
                                  </p:stCondLst>
                                  <p:iterate type="lt">
                                    <p:tmPct val="6000"/>
                                  </p:iterate>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2" presetClass="entr" presetSubtype="8" fill="hold" grpId="0" nodeType="with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10" presetClass="exit" presetSubtype="0" fill="hold" grpId="1" nodeType="withEffect">
                                  <p:stCondLst>
                                    <p:cond delay="1500"/>
                                  </p:stCondLst>
                                  <p:iterate type="lt">
                                    <p:tmPct val="10000"/>
                                  </p:iterate>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ntr" presetSubtype="0" fill="hold" grpId="0" nodeType="withEffect">
                                  <p:stCondLst>
                                    <p:cond delay="2000"/>
                                  </p:stCondLst>
                                  <p:iterate type="lt">
                                    <p:tmPct val="6000"/>
                                  </p:iterate>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2" presetClass="entr" presetSubtype="8" fill="hold" grpId="0" nodeType="with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10" presetClass="exit" presetSubtype="0" fill="hold" grpId="1" nodeType="withEffect">
                                  <p:stCondLst>
                                    <p:cond delay="1500"/>
                                  </p:stCondLst>
                                  <p:iterate type="lt">
                                    <p:tmPct val="10000"/>
                                  </p:iterate>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ntr" presetSubtype="0" fill="hold" grpId="0" nodeType="withEffect">
                                  <p:stCondLst>
                                    <p:cond delay="2000"/>
                                  </p:stCondLst>
                                  <p:iterate type="lt">
                                    <p:tmPct val="6000"/>
                                  </p:iterate>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2" grpId="1"/>
      <p:bldP spid="13" grpId="0"/>
      <p:bldP spid="14" grpId="0"/>
      <p:bldP spid="14" grpId="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co Toucan.jpg"/>
          <p:cNvPicPr>
            <a:picLocks noChangeAspect="1"/>
          </p:cNvPicPr>
          <p:nvPr/>
        </p:nvPicPr>
        <p:blipFill>
          <a:blip r:embed="rId3" cstate="print"/>
          <a:stretch>
            <a:fillRect/>
          </a:stretch>
        </p:blipFill>
        <p:spPr>
          <a:xfrm>
            <a:off x="4139599" y="4104859"/>
            <a:ext cx="4035552" cy="2678597"/>
          </a:xfrm>
          <a:prstGeom prst="rect">
            <a:avLst/>
          </a:prstGeom>
          <a:solidFill>
            <a:srgbClr val="FFFFFF">
              <a:shade val="85000"/>
            </a:srgbClr>
          </a:solidFill>
          <a:ln w="165100" cap="rnd" cmpd="sng">
            <a:solidFill>
              <a:srgbClr val="FFFFFF"/>
            </a:solidFill>
            <a:round/>
          </a:ln>
          <a:effectLst>
            <a:outerShdw blurRad="368300" dist="254000" dir="5400000" algn="tr" rotWithShape="0">
              <a:prstClr val="black">
                <a:alpha val="40000"/>
              </a:prstClr>
            </a:outerShdw>
          </a:effectLst>
          <a:scene3d>
            <a:camera prst="perspectiveRelaxed" fov="3600000">
              <a:rot lat="18000000" lon="0" rev="0"/>
            </a:camera>
            <a:lightRig rig="twoPt" dir="t">
              <a:rot lat="0" lon="0" rev="7800000"/>
            </a:lightRig>
          </a:scene3d>
          <a:sp3d contourW="6350">
            <a:bevelT w="50800" h="16510"/>
            <a:contourClr>
              <a:srgbClr val="C0C0C0"/>
            </a:contourClr>
          </a:sp3d>
        </p:spPr>
      </p:pic>
      <p:pic>
        <p:nvPicPr>
          <p:cNvPr id="11" name="Picture 10" descr="Toco Toucan.jpg"/>
          <p:cNvPicPr>
            <a:picLocks noChangeAspect="1"/>
          </p:cNvPicPr>
          <p:nvPr/>
        </p:nvPicPr>
        <p:blipFill>
          <a:blip r:embed="rId4" cstate="print"/>
          <a:stretch>
            <a:fillRect/>
          </a:stretch>
        </p:blipFill>
        <p:spPr>
          <a:xfrm>
            <a:off x="1631624" y="2580228"/>
            <a:ext cx="4022302" cy="2679859"/>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4800000">
              <a:rot lat="19200000" lon="0" rev="600000"/>
            </a:camera>
            <a:lightRig rig="twoPt" dir="t">
              <a:rot lat="0" lon="0" rev="7800000"/>
            </a:lightRig>
          </a:scene3d>
          <a:sp3d contourW="6350">
            <a:bevelT w="50800" h="16510"/>
            <a:contourClr>
              <a:srgbClr val="C0C0C0"/>
            </a:contourClr>
          </a:sp3d>
        </p:spPr>
      </p:pic>
      <p:pic>
        <p:nvPicPr>
          <p:cNvPr id="6" name="Picture 5" descr="Toco Toucan.jpg"/>
          <p:cNvPicPr>
            <a:picLocks noChangeAspect="1"/>
          </p:cNvPicPr>
          <p:nvPr/>
        </p:nvPicPr>
        <p:blipFill>
          <a:blip r:embed="rId5" cstate="print"/>
          <a:stretch>
            <a:fillRect/>
          </a:stretch>
        </p:blipFill>
        <p:spPr>
          <a:xfrm rot="326431">
            <a:off x="4731138" y="1393605"/>
            <a:ext cx="4033897" cy="2677499"/>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0">
              <a:rot lat="0" lon="0" rev="0"/>
            </a:camera>
            <a:lightRig rig="twoPt" dir="t">
              <a:rot lat="0" lon="0" rev="7800000"/>
            </a:lightRig>
          </a:scene3d>
          <a:sp3d contourW="6350">
            <a:bevelT w="50800" h="16510"/>
            <a:contourClr>
              <a:srgbClr val="C0C0C0"/>
            </a:contourClr>
          </a:sp3d>
        </p:spPr>
      </p:pic>
      <p:sp>
        <p:nvSpPr>
          <p:cNvPr id="9" name="TextBox 8"/>
          <p:cNvSpPr txBox="1"/>
          <p:nvPr/>
        </p:nvSpPr>
        <p:spPr>
          <a:xfrm>
            <a:off x="0" y="1325940"/>
            <a:ext cx="4572000" cy="1569660"/>
          </a:xfrm>
          <a:prstGeom prst="rect">
            <a:avLst/>
          </a:prstGeom>
          <a:noFill/>
        </p:spPr>
        <p:txBody>
          <a:bodyPr wrap="square" rtlCol="0">
            <a:spAutoFit/>
          </a:bodyPr>
          <a:lstStyle/>
          <a:p>
            <a:pPr algn="ctr"/>
            <a:r>
              <a:rPr lang="en-US" sz="2400" dirty="0" smtClean="0"/>
              <a:t>An e-Brochure series that enables parents to become involved in their student’s career decision-making process.</a:t>
            </a:r>
            <a:endParaRPr lang="en-US" sz="2400" dirty="0"/>
          </a:p>
        </p:txBody>
      </p:sp>
      <p:sp>
        <p:nvSpPr>
          <p:cNvPr id="8" name="Title 1"/>
          <p:cNvSpPr txBox="1">
            <a:spLocks/>
          </p:cNvSpPr>
          <p:nvPr/>
        </p:nvSpPr>
        <p:spPr>
          <a:xfrm>
            <a:off x="457200" y="274638"/>
            <a:ext cx="8229600" cy="1143000"/>
          </a:xfrm>
          <a:prstGeom prst="rect">
            <a:avLst/>
          </a:prstGeom>
        </p:spPr>
        <p:txBody>
          <a:bodyPr>
            <a:scene3d>
              <a:camera prst="orthographicFront"/>
              <a:lightRig rig="soft" dir="t"/>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effectLst>
                  <a:outerShdw blurRad="114300" dist="101600" dir="2700000" algn="tl">
                    <a:srgbClr val="000000">
                      <a:alpha val="40000"/>
                    </a:srgbClr>
                  </a:outerShdw>
                </a:effectLst>
              </a:rPr>
              <a:t>Information Parents Can Use</a:t>
            </a:r>
            <a:endParaRPr lang="en-US" dirty="0">
              <a:effectLst>
                <a:outerShdw blurRad="114300" dist="101600" dir="2700000" algn="tl">
                  <a:srgbClr val="000000">
                    <a:alpha val="40000"/>
                  </a:srgbClr>
                </a:outerShdw>
              </a:effectLst>
            </a:endParaRPr>
          </a:p>
        </p:txBody>
      </p:sp>
    </p:spTree>
  </p:cSld>
  <p:clrMapOvr>
    <a:masterClrMapping/>
  </p:clrMapOvr>
  <p:transition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4 -0.98727 L 3.61111E-6 4.81481E-6 " pathEditMode="relative" rAng="0" ptsTypes="AA">
                                      <p:cBhvr>
                                        <p:cTn id="6" dur="2000" fill="hold"/>
                                        <p:tgtEl>
                                          <p:spTgt spid="4"/>
                                        </p:tgtEl>
                                        <p:attrNameLst>
                                          <p:attrName>ppt_x</p:attrName>
                                          <p:attrName>ppt_y</p:attrName>
                                        </p:attrNameLst>
                                      </p:cBhvr>
                                      <p:rCtr x="200" y="49400"/>
                                    </p:animMotion>
                                  </p:childTnLst>
                                </p:cTn>
                              </p:par>
                            </p:childTnLst>
                          </p:cTn>
                        </p:par>
                        <p:par>
                          <p:cTn id="7" fill="hold">
                            <p:stCondLst>
                              <p:cond delay="2000"/>
                            </p:stCondLst>
                            <p:childTnLst>
                              <p:par>
                                <p:cTn id="8" presetID="47"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Information Parents Can Use</a:t>
            </a:r>
            <a:br>
              <a:rPr lang="en-US" dirty="0" smtClean="0"/>
            </a:br>
            <a:r>
              <a:rPr lang="en-US" dirty="0" err="1" smtClean="0"/>
              <a:t>eBrochure</a:t>
            </a:r>
            <a:r>
              <a:rPr lang="en-US" dirty="0" smtClean="0"/>
              <a:t> Series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6737114"/>
              </p:ext>
            </p:extLst>
          </p:nvPr>
        </p:nvGraphicFramePr>
        <p:xfrm>
          <a:off x="457200" y="1600201"/>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cSld>
  <p:clrMapOvr>
    <a:masterClrMapping/>
  </p:clrMapOvr>
  <p:transition advClick="0" advTm="1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graphicEl>
                                              <a:dgm id="{949BFE12-5521-4D96-81DC-55778EB9B5C1}"/>
                                            </p:graphicEl>
                                          </p:spTgt>
                                        </p:tgtEl>
                                        <p:attrNameLst>
                                          <p:attrName>style.visibility</p:attrName>
                                        </p:attrNameLst>
                                      </p:cBhvr>
                                      <p:to>
                                        <p:strVal val="visible"/>
                                      </p:to>
                                    </p:set>
                                    <p:animEffect transition="in" filter="circle(in)">
                                      <p:cBhvr>
                                        <p:cTn id="7" dur="2000"/>
                                        <p:tgtEl>
                                          <p:spTgt spid="5">
                                            <p:graphicEl>
                                              <a:dgm id="{949BFE12-5521-4D96-81DC-55778EB9B5C1}"/>
                                            </p:graphic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graphicEl>
                                              <a:dgm id="{2621661A-E614-4963-8BC3-C6754E221EF4}"/>
                                            </p:graphicEl>
                                          </p:spTgt>
                                        </p:tgtEl>
                                        <p:attrNameLst>
                                          <p:attrName>style.visibility</p:attrName>
                                        </p:attrNameLst>
                                      </p:cBhvr>
                                      <p:to>
                                        <p:strVal val="visible"/>
                                      </p:to>
                                    </p:set>
                                    <p:animEffect transition="in" filter="circle(in)">
                                      <p:cBhvr>
                                        <p:cTn id="11" dur="2000"/>
                                        <p:tgtEl>
                                          <p:spTgt spid="5">
                                            <p:graphicEl>
                                              <a:dgm id="{2621661A-E614-4963-8BC3-C6754E221EF4}"/>
                                            </p:graphic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
                                            <p:graphicEl>
                                              <a:dgm id="{C20BA0D5-B64F-489A-B4AA-DE0460BFA506}"/>
                                            </p:graphicEl>
                                          </p:spTgt>
                                        </p:tgtEl>
                                        <p:attrNameLst>
                                          <p:attrName>style.visibility</p:attrName>
                                        </p:attrNameLst>
                                      </p:cBhvr>
                                      <p:to>
                                        <p:strVal val="visible"/>
                                      </p:to>
                                    </p:set>
                                    <p:animEffect transition="in" filter="circle(in)">
                                      <p:cBhvr>
                                        <p:cTn id="15" dur="2000"/>
                                        <p:tgtEl>
                                          <p:spTgt spid="5">
                                            <p:graphicEl>
                                              <a:dgm id="{C20BA0D5-B64F-489A-B4AA-DE0460BFA506}"/>
                                            </p:graphic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5">
                                            <p:graphicEl>
                                              <a:dgm id="{124D1C21-0B3C-441C-900D-3142605E66C1}"/>
                                            </p:graphicEl>
                                          </p:spTgt>
                                        </p:tgtEl>
                                        <p:attrNameLst>
                                          <p:attrName>style.visibility</p:attrName>
                                        </p:attrNameLst>
                                      </p:cBhvr>
                                      <p:to>
                                        <p:strVal val="visible"/>
                                      </p:to>
                                    </p:set>
                                    <p:animEffect transition="in" filter="circle(in)">
                                      <p:cBhvr>
                                        <p:cTn id="19" dur="2000"/>
                                        <p:tgtEl>
                                          <p:spTgt spid="5">
                                            <p:graphicEl>
                                              <a:dgm id="{124D1C21-0B3C-441C-900D-3142605E66C1}"/>
                                            </p:graphic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5">
                                            <p:graphicEl>
                                              <a:dgm id="{852A7A3F-06AD-4405-9BD4-8DF5ACCE21F8}"/>
                                            </p:graphicEl>
                                          </p:spTgt>
                                        </p:tgtEl>
                                        <p:attrNameLst>
                                          <p:attrName>style.visibility</p:attrName>
                                        </p:attrNameLst>
                                      </p:cBhvr>
                                      <p:to>
                                        <p:strVal val="visible"/>
                                      </p:to>
                                    </p:set>
                                    <p:animEffect transition="in" filter="circle(in)">
                                      <p:cBhvr>
                                        <p:cTn id="23" dur="2000"/>
                                        <p:tgtEl>
                                          <p:spTgt spid="5">
                                            <p:graphicEl>
                                              <a:dgm id="{852A7A3F-06AD-4405-9BD4-8DF5ACCE21F8}"/>
                                            </p:graphic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5">
                                            <p:graphicEl>
                                              <a:dgm id="{A8D4101C-4CC6-4B82-8350-592E5EEEAB66}"/>
                                            </p:graphicEl>
                                          </p:spTgt>
                                        </p:tgtEl>
                                        <p:attrNameLst>
                                          <p:attrName>style.visibility</p:attrName>
                                        </p:attrNameLst>
                                      </p:cBhvr>
                                      <p:to>
                                        <p:strVal val="visible"/>
                                      </p:to>
                                    </p:set>
                                    <p:animEffect transition="in" filter="circle(in)">
                                      <p:cBhvr>
                                        <p:cTn id="27" dur="2000"/>
                                        <p:tgtEl>
                                          <p:spTgt spid="5">
                                            <p:graphicEl>
                                              <a:dgm id="{A8D4101C-4CC6-4B82-8350-592E5EEEAB66}"/>
                                            </p:graphic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5">
                                            <p:graphicEl>
                                              <a:dgm id="{D435DF2E-E721-4EC6-9DD4-60804551FB87}"/>
                                            </p:graphicEl>
                                          </p:spTgt>
                                        </p:tgtEl>
                                        <p:attrNameLst>
                                          <p:attrName>style.visibility</p:attrName>
                                        </p:attrNameLst>
                                      </p:cBhvr>
                                      <p:to>
                                        <p:strVal val="visible"/>
                                      </p:to>
                                    </p:set>
                                    <p:animEffect transition="in" filter="circle(in)">
                                      <p:cBhvr>
                                        <p:cTn id="31" dur="2000"/>
                                        <p:tgtEl>
                                          <p:spTgt spid="5">
                                            <p:graphicEl>
                                              <a:dgm id="{D435DF2E-E721-4EC6-9DD4-60804551FB87}"/>
                                            </p:graphicEl>
                                          </p:spTgt>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5">
                                            <p:graphicEl>
                                              <a:dgm id="{21D7D9E4-C84F-4F58-ADF1-C6339563E21F}"/>
                                            </p:graphicEl>
                                          </p:spTgt>
                                        </p:tgtEl>
                                        <p:attrNameLst>
                                          <p:attrName>style.visibility</p:attrName>
                                        </p:attrNameLst>
                                      </p:cBhvr>
                                      <p:to>
                                        <p:strVal val="visible"/>
                                      </p:to>
                                    </p:set>
                                    <p:animEffect transition="in" filter="circle(in)">
                                      <p:cBhvr>
                                        <p:cTn id="35" dur="2000"/>
                                        <p:tgtEl>
                                          <p:spTgt spid="5">
                                            <p:graphicEl>
                                              <a:dgm id="{21D7D9E4-C84F-4F58-ADF1-C6339563E2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to Middle School</a:t>
            </a:r>
            <a:endParaRPr lang="en-US" dirty="0"/>
          </a:p>
        </p:txBody>
      </p:sp>
      <p:sp>
        <p:nvSpPr>
          <p:cNvPr id="4" name="Content Placeholder 3"/>
          <p:cNvSpPr>
            <a:spLocks noGrp="1"/>
          </p:cNvSpPr>
          <p:nvPr>
            <p:ph sz="half" idx="1"/>
          </p:nvPr>
        </p:nvSpPr>
        <p:spPr>
          <a:xfrm>
            <a:off x="228600" y="2057400"/>
            <a:ext cx="4038600" cy="2819400"/>
          </a:xfrm>
        </p:spPr>
        <p:txBody>
          <a:bodyPr anchor="ctr" anchorCtr="1">
            <a:normAutofit/>
          </a:bodyPr>
          <a:lstStyle/>
          <a:p>
            <a:pPr marL="0" indent="0" algn="ctr">
              <a:buNone/>
            </a:pPr>
            <a:r>
              <a:rPr lang="en-US" sz="2400" dirty="0" smtClean="0"/>
              <a:t>Ease </a:t>
            </a:r>
            <a:r>
              <a:rPr lang="en-US" sz="2400" dirty="0" smtClean="0"/>
              <a:t>your student’s transition to middle school by finding  answers to frequently asked questions.</a:t>
            </a:r>
            <a:endParaRPr lang="en-US" sz="2400" dirty="0"/>
          </a:p>
        </p:txBody>
      </p:sp>
      <p:pic>
        <p:nvPicPr>
          <p:cNvPr id="6" name="Content Placeholder 5" descr="37473595.jpg"/>
          <p:cNvPicPr>
            <a:picLocks noGrp="1" noChangeAspect="1"/>
          </p:cNvPicPr>
          <p:nvPr>
            <p:ph sz="half" idx="2"/>
          </p:nvPr>
        </p:nvPicPr>
        <p:blipFill>
          <a:blip r:embed="rId3" cstate="print"/>
          <a:stretch>
            <a:fillRect/>
          </a:stretch>
        </p:blipFill>
        <p:spPr>
          <a:xfrm>
            <a:off x="4495800" y="2133600"/>
            <a:ext cx="3980130" cy="2651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by="(-#ppt_w*2)" calcmode="lin" valueType="num">
                                      <p:cBhvr rctx="PPT">
                                        <p:cTn id="10" dur="500" autoRev="1" fill="hold">
                                          <p:stCondLst>
                                            <p:cond delay="0"/>
                                          </p:stCondLst>
                                        </p:cTn>
                                        <p:tgtEl>
                                          <p:spTgt spid="6"/>
                                        </p:tgtEl>
                                        <p:attrNameLst>
                                          <p:attrName>ppt_w</p:attrName>
                                        </p:attrNameLst>
                                      </p:cBhvr>
                                    </p:anim>
                                    <p:anim by="(#ppt_w*0.50)" calcmode="lin" valueType="num">
                                      <p:cBhvr>
                                        <p:cTn id="11" dur="500" decel="50000" autoRev="1" fill="hold">
                                          <p:stCondLst>
                                            <p:cond delay="0"/>
                                          </p:stCondLst>
                                        </p:cTn>
                                        <p:tgtEl>
                                          <p:spTgt spid="6"/>
                                        </p:tgtEl>
                                        <p:attrNameLst>
                                          <p:attrName>ppt_x</p:attrName>
                                        </p:attrNameLst>
                                      </p:cBhvr>
                                    </p:anim>
                                    <p:anim from="(-#ppt_h/2)" to="(#ppt_y)" calcmode="lin" valueType="num">
                                      <p:cBhvr>
                                        <p:cTn id="12" dur="1000" fill="hold">
                                          <p:stCondLst>
                                            <p:cond delay="0"/>
                                          </p:stCondLst>
                                        </p:cTn>
                                        <p:tgtEl>
                                          <p:spTgt spid="6"/>
                                        </p:tgtEl>
                                        <p:attrNameLst>
                                          <p:attrName>ppt_y</p:attrName>
                                        </p:attrNameLst>
                                      </p:cBhvr>
                                    </p:anim>
                                    <p:animRot by="21600000">
                                      <p:cBhvr>
                                        <p:cTn id="13"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to High School</a:t>
            </a:r>
            <a:endParaRPr lang="en-US" dirty="0"/>
          </a:p>
        </p:txBody>
      </p:sp>
      <p:sp>
        <p:nvSpPr>
          <p:cNvPr id="4" name="Content Placeholder 3"/>
          <p:cNvSpPr>
            <a:spLocks noGrp="1"/>
          </p:cNvSpPr>
          <p:nvPr>
            <p:ph sz="half" idx="1"/>
          </p:nvPr>
        </p:nvSpPr>
        <p:spPr>
          <a:xfrm>
            <a:off x="76200" y="2019300"/>
            <a:ext cx="4343400" cy="2819400"/>
          </a:xfrm>
        </p:spPr>
        <p:txBody>
          <a:bodyPr anchor="ctr" anchorCtr="1">
            <a:normAutofit/>
          </a:bodyPr>
          <a:lstStyle/>
          <a:p>
            <a:pPr marL="0" indent="0" algn="ctr">
              <a:buNone/>
            </a:pPr>
            <a:r>
              <a:rPr lang="en-US" sz="2400" dirty="0" smtClean="0"/>
              <a:t>Find </a:t>
            </a:r>
            <a:r>
              <a:rPr lang="en-US" sz="2400" dirty="0" smtClean="0"/>
              <a:t>tips and answers to frequently asked questions to prepare your student for their transition to high school.</a:t>
            </a:r>
            <a:endParaRPr lang="en-US" sz="2400" dirty="0"/>
          </a:p>
        </p:txBody>
      </p:sp>
      <p:pic>
        <p:nvPicPr>
          <p:cNvPr id="6" name="Content Placeholder 5" descr="37473595.jpg"/>
          <p:cNvPicPr>
            <a:picLocks noGrp="1" noChangeAspect="1"/>
          </p:cNvPicPr>
          <p:nvPr>
            <p:ph sz="half" idx="2"/>
          </p:nvPr>
        </p:nvPicPr>
        <p:blipFill>
          <a:blip r:embed="rId3" cstate="print"/>
          <a:stretch>
            <a:fillRect/>
          </a:stretch>
        </p:blipFill>
        <p:spPr>
          <a:xfrm>
            <a:off x="4648200" y="2088690"/>
            <a:ext cx="4038600" cy="2680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by="(-#ppt_w*2)" calcmode="lin" valueType="num">
                                      <p:cBhvr rctx="PPT">
                                        <p:cTn id="10" dur="500" autoRev="1" fill="hold">
                                          <p:stCondLst>
                                            <p:cond delay="0"/>
                                          </p:stCondLst>
                                        </p:cTn>
                                        <p:tgtEl>
                                          <p:spTgt spid="6"/>
                                        </p:tgtEl>
                                        <p:attrNameLst>
                                          <p:attrName>ppt_w</p:attrName>
                                        </p:attrNameLst>
                                      </p:cBhvr>
                                    </p:anim>
                                    <p:anim by="(#ppt_w*0.50)" calcmode="lin" valueType="num">
                                      <p:cBhvr>
                                        <p:cTn id="11" dur="500" decel="50000" autoRev="1" fill="hold">
                                          <p:stCondLst>
                                            <p:cond delay="0"/>
                                          </p:stCondLst>
                                        </p:cTn>
                                        <p:tgtEl>
                                          <p:spTgt spid="6"/>
                                        </p:tgtEl>
                                        <p:attrNameLst>
                                          <p:attrName>ppt_x</p:attrName>
                                        </p:attrNameLst>
                                      </p:cBhvr>
                                    </p:anim>
                                    <p:anim from="(-#ppt_h/2)" to="(#ppt_y)" calcmode="lin" valueType="num">
                                      <p:cBhvr>
                                        <p:cTn id="12" dur="1000" fill="hold">
                                          <p:stCondLst>
                                            <p:cond delay="0"/>
                                          </p:stCondLst>
                                        </p:cTn>
                                        <p:tgtEl>
                                          <p:spTgt spid="6"/>
                                        </p:tgtEl>
                                        <p:attrNameLst>
                                          <p:attrName>ppt_y</p:attrName>
                                        </p:attrNameLst>
                                      </p:cBhvr>
                                    </p:anim>
                                    <p:animRot by="21600000">
                                      <p:cBhvr>
                                        <p:cTn id="13"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Act</a:t>
            </a:r>
            <a:endParaRPr lang="en-US" dirty="0"/>
          </a:p>
        </p:txBody>
      </p:sp>
      <p:sp>
        <p:nvSpPr>
          <p:cNvPr id="3" name="Content Placeholder 2"/>
          <p:cNvSpPr>
            <a:spLocks noGrp="1"/>
          </p:cNvSpPr>
          <p:nvPr>
            <p:ph sz="half" idx="1"/>
          </p:nvPr>
        </p:nvSpPr>
        <p:spPr>
          <a:xfrm>
            <a:off x="457200" y="1493837"/>
            <a:ext cx="4038600" cy="4525963"/>
          </a:xfrm>
        </p:spPr>
        <p:txBody>
          <a:bodyPr anchor="ctr" anchorCtr="0">
            <a:normAutofit fontScale="77500" lnSpcReduction="20000"/>
          </a:bodyPr>
          <a:lstStyle/>
          <a:p>
            <a:pPr marL="0" indent="0">
              <a:buNone/>
            </a:pPr>
            <a:r>
              <a:rPr lang="en-US" dirty="0"/>
              <a:t>Georgia’s </a:t>
            </a:r>
            <a:r>
              <a:rPr lang="en-US" dirty="0" smtClean="0"/>
              <a:t>BRIDGE </a:t>
            </a:r>
            <a:r>
              <a:rPr lang="en-US" dirty="0"/>
              <a:t>Act is designed to help 6th – 12th grade students in public schools </a:t>
            </a:r>
            <a:r>
              <a:rPr lang="en-US" dirty="0" smtClean="0"/>
              <a:t>reach </a:t>
            </a:r>
            <a:r>
              <a:rPr lang="en-US" dirty="0"/>
              <a:t>their career goals. </a:t>
            </a:r>
            <a:endParaRPr lang="en-US" dirty="0" smtClean="0"/>
          </a:p>
          <a:p>
            <a:pPr marL="0" indent="0">
              <a:buNone/>
            </a:pPr>
            <a:endParaRPr lang="en-US" sz="800" dirty="0"/>
          </a:p>
          <a:p>
            <a:pPr marL="0" indent="0">
              <a:buNone/>
            </a:pPr>
            <a:r>
              <a:rPr lang="en-US" dirty="0" smtClean="0"/>
              <a:t>These state mandated, grade specific activities designed to: </a:t>
            </a:r>
          </a:p>
          <a:p>
            <a:pPr marL="137160" indent="0">
              <a:buNone/>
            </a:pPr>
            <a:endParaRPr lang="en-US" sz="800" dirty="0" smtClean="0"/>
          </a:p>
          <a:p>
            <a:r>
              <a:rPr lang="en-US" dirty="0" smtClean="0"/>
              <a:t>Improve </a:t>
            </a:r>
            <a:r>
              <a:rPr lang="en-US" dirty="0"/>
              <a:t>high school graduation rates</a:t>
            </a:r>
          </a:p>
          <a:p>
            <a:r>
              <a:rPr lang="en-US" dirty="0" smtClean="0"/>
              <a:t>Improve </a:t>
            </a:r>
            <a:r>
              <a:rPr lang="en-US" dirty="0"/>
              <a:t>student preparedness for postsecondary education </a:t>
            </a:r>
          </a:p>
          <a:p>
            <a:r>
              <a:rPr lang="en-US" dirty="0" smtClean="0"/>
              <a:t>Improve </a:t>
            </a:r>
            <a:r>
              <a:rPr lang="en-US" dirty="0"/>
              <a:t>student preparedness for careers</a:t>
            </a:r>
          </a:p>
          <a:p>
            <a:r>
              <a:rPr lang="en-US" dirty="0" smtClean="0"/>
              <a:t>Involve </a:t>
            </a:r>
            <a:r>
              <a:rPr lang="en-US" dirty="0"/>
              <a:t>students and parents in </a:t>
            </a:r>
            <a:r>
              <a:rPr lang="en-US" dirty="0" smtClean="0"/>
              <a:t>the education </a:t>
            </a:r>
            <a:r>
              <a:rPr lang="en-US" dirty="0"/>
              <a:t>process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057400"/>
            <a:ext cx="427560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extLst>
      <p:ext uri="{BB962C8B-B14F-4D97-AF65-F5344CB8AC3E}">
        <p14:creationId xmlns:p14="http://schemas.microsoft.com/office/powerpoint/2010/main" val="335722250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Graduating from High School</a:t>
            </a:r>
            <a:endParaRPr lang="en-US" dirty="0"/>
          </a:p>
        </p:txBody>
      </p:sp>
      <p:sp>
        <p:nvSpPr>
          <p:cNvPr id="4" name="Content Placeholder 3"/>
          <p:cNvSpPr>
            <a:spLocks noGrp="1"/>
          </p:cNvSpPr>
          <p:nvPr>
            <p:ph sz="half" idx="1"/>
          </p:nvPr>
        </p:nvSpPr>
        <p:spPr>
          <a:xfrm>
            <a:off x="0" y="1714500"/>
            <a:ext cx="4572000" cy="3429000"/>
          </a:xfrm>
        </p:spPr>
        <p:txBody>
          <a:bodyPr anchor="ctr" anchorCtr="1">
            <a:normAutofit/>
          </a:bodyPr>
          <a:lstStyle/>
          <a:p>
            <a:pPr algn="ctr">
              <a:buNone/>
            </a:pPr>
            <a:r>
              <a:rPr lang="en-US" sz="2400" dirty="0" smtClean="0"/>
              <a:t>Students </a:t>
            </a:r>
            <a:r>
              <a:rPr lang="en-US" sz="2400" dirty="0" smtClean="0"/>
              <a:t>are eager to graduate from high school and move on to the next part of their lives. Learn about the current and future graduation requirements. </a:t>
            </a:r>
            <a:endParaRPr lang="en-US" sz="2400" dirty="0"/>
          </a:p>
        </p:txBody>
      </p:sp>
      <p:pic>
        <p:nvPicPr>
          <p:cNvPr id="6" name="Content Placeholder 5" descr="32209119.jpg"/>
          <p:cNvPicPr>
            <a:picLocks noGrp="1" noChangeAspect="1"/>
          </p:cNvPicPr>
          <p:nvPr>
            <p:ph sz="half" idx="2"/>
          </p:nvPr>
        </p:nvPicPr>
        <p:blipFill>
          <a:blip r:embed="rId3" cstate="print"/>
          <a:stretch>
            <a:fillRect/>
          </a:stretch>
        </p:blipFill>
        <p:spPr>
          <a:xfrm>
            <a:off x="4648200" y="2076069"/>
            <a:ext cx="4038600" cy="2705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Populations</a:t>
            </a:r>
            <a:endParaRPr lang="en-US" dirty="0"/>
          </a:p>
        </p:txBody>
      </p:sp>
      <p:sp>
        <p:nvSpPr>
          <p:cNvPr id="4" name="Content Placeholder 3"/>
          <p:cNvSpPr>
            <a:spLocks noGrp="1"/>
          </p:cNvSpPr>
          <p:nvPr>
            <p:ph sz="half" idx="1"/>
          </p:nvPr>
        </p:nvSpPr>
        <p:spPr>
          <a:xfrm>
            <a:off x="152400" y="1623219"/>
            <a:ext cx="4419600" cy="3634581"/>
          </a:xfrm>
        </p:spPr>
        <p:txBody>
          <a:bodyPr anchor="ctr" anchorCtr="1">
            <a:noAutofit/>
          </a:bodyPr>
          <a:lstStyle/>
          <a:p>
            <a:pPr marL="0" indent="0" algn="ctr">
              <a:buNone/>
            </a:pPr>
            <a:r>
              <a:rPr lang="en-US" sz="2400" dirty="0" smtClean="0"/>
              <a:t>Special </a:t>
            </a:r>
            <a:r>
              <a:rPr lang="en-US" sz="2400" dirty="0" smtClean="0"/>
              <a:t>populations are not limited to students that have mental or physical disabilities, but also include students who are in need of guidance and assistance in order to complete high school. </a:t>
            </a:r>
            <a:endParaRPr lang="en-US" sz="2400" dirty="0"/>
          </a:p>
        </p:txBody>
      </p:sp>
      <p:pic>
        <p:nvPicPr>
          <p:cNvPr id="6" name="Content Placeholder 5" descr="j0399766.jpg"/>
          <p:cNvPicPr>
            <a:picLocks noGrp="1" noChangeAspect="1"/>
          </p:cNvPicPr>
          <p:nvPr>
            <p:ph sz="half" idx="2"/>
          </p:nvPr>
        </p:nvPicPr>
        <p:blipFill>
          <a:blip r:embed="rId3" cstate="print"/>
          <a:stretch>
            <a:fillRect/>
          </a:stretch>
        </p:blipFill>
        <p:spPr>
          <a:xfrm>
            <a:off x="4572000" y="2082800"/>
            <a:ext cx="4251960" cy="2834640"/>
          </a:xfrm>
          <a:prstGeom prst="rect">
            <a:avLst/>
          </a:prstGeom>
          <a:ln>
            <a:noFill/>
          </a:ln>
          <a:effectLst>
            <a:softEdge rad="112500"/>
          </a:effectLst>
        </p:spPr>
      </p:pic>
      <p:sp>
        <p:nvSpPr>
          <p:cNvPr id="7" name="TextBox 6"/>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cSld>
  <p:clrMapOvr>
    <a:masterClrMapping/>
  </p:clrMapOvr>
  <p:transition advClick="0"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3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anim calcmode="lin" valueType="num">
                                      <p:cBhvr>
                                        <p:cTn id="11" dur="2000" fill="hold"/>
                                        <p:tgtEl>
                                          <p:spTgt spid="6"/>
                                        </p:tgtEl>
                                        <p:attrNameLst>
                                          <p:attrName>ppt_x</p:attrName>
                                        </p:attrNameLst>
                                      </p:cBhvr>
                                      <p:tavLst>
                                        <p:tav tm="0">
                                          <p:val>
                                            <p:strVal val="#ppt_x"/>
                                          </p:val>
                                        </p:tav>
                                        <p:tav tm="100000">
                                          <p:val>
                                            <p:strVal val="#ppt_x"/>
                                          </p:val>
                                        </p:tav>
                                      </p:tavLst>
                                    </p:anim>
                                    <p:anim calcmode="lin" valueType="num">
                                      <p:cBhvr>
                                        <p:cTn id="12" dur="1800" decel="100000" fill="hold"/>
                                        <p:tgtEl>
                                          <p:spTgt spid="6"/>
                                        </p:tgtEl>
                                        <p:attrNameLst>
                                          <p:attrName>ppt_y</p:attrName>
                                        </p:attrNameLst>
                                      </p:cBhvr>
                                      <p:tavLst>
                                        <p:tav tm="0">
                                          <p:val>
                                            <p:strVal val="#ppt_y+1"/>
                                          </p:val>
                                        </p:tav>
                                        <p:tav tm="100000">
                                          <p:val>
                                            <p:strVal val="#ppt_y-.03"/>
                                          </p:val>
                                        </p:tav>
                                      </p:tavLst>
                                    </p:anim>
                                    <p:anim calcmode="lin" valueType="num">
                                      <p:cBhvr>
                                        <p:cTn id="13"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After High School, What Next?</a:t>
            </a:r>
            <a:endParaRPr lang="en-US" dirty="0"/>
          </a:p>
        </p:txBody>
      </p:sp>
      <p:sp>
        <p:nvSpPr>
          <p:cNvPr id="6" name="Content Placeholder 5"/>
          <p:cNvSpPr>
            <a:spLocks noGrp="1"/>
          </p:cNvSpPr>
          <p:nvPr>
            <p:ph sz="quarter" idx="2"/>
          </p:nvPr>
        </p:nvSpPr>
        <p:spPr>
          <a:xfrm>
            <a:off x="457200" y="1539280"/>
            <a:ext cx="4040188" cy="3779441"/>
          </a:xfrm>
        </p:spPr>
        <p:txBody>
          <a:bodyPr anchor="ctr" anchorCtr="1">
            <a:noAutofit/>
          </a:bodyPr>
          <a:lstStyle/>
          <a:p>
            <a:pPr marL="0" indent="0" algn="ctr">
              <a:buNone/>
            </a:pPr>
            <a:r>
              <a:rPr lang="en-US" dirty="0" smtClean="0"/>
              <a:t>Explore </a:t>
            </a:r>
            <a:r>
              <a:rPr lang="en-US" dirty="0" smtClean="0"/>
              <a:t>five options to consider after high school</a:t>
            </a:r>
          </a:p>
          <a:p>
            <a:pPr lvl="1"/>
            <a:r>
              <a:rPr lang="en-US" sz="2400" dirty="0" smtClean="0"/>
              <a:t>Work</a:t>
            </a:r>
          </a:p>
          <a:p>
            <a:pPr lvl="1"/>
            <a:r>
              <a:rPr lang="en-US" sz="2400" dirty="0" smtClean="0"/>
              <a:t>Join the military</a:t>
            </a:r>
          </a:p>
          <a:p>
            <a:pPr lvl="1"/>
            <a:r>
              <a:rPr lang="en-US" sz="2400" dirty="0" smtClean="0"/>
              <a:t>Attend postsecondary school</a:t>
            </a:r>
          </a:p>
          <a:p>
            <a:pPr lvl="1"/>
            <a:r>
              <a:rPr lang="en-US" sz="2400" dirty="0" smtClean="0"/>
              <a:t>Apprenticeship</a:t>
            </a:r>
          </a:p>
          <a:p>
            <a:pPr lvl="1"/>
            <a:r>
              <a:rPr lang="en-US" sz="2400" dirty="0" smtClean="0"/>
              <a:t>Volunteer</a:t>
            </a:r>
            <a:endParaRPr lang="en-US" sz="2400" dirty="0"/>
          </a:p>
        </p:txBody>
      </p:sp>
      <p:pic>
        <p:nvPicPr>
          <p:cNvPr id="9" name="Content Placeholder 8" descr="32209119.jpg"/>
          <p:cNvPicPr>
            <a:picLocks noGrp="1" noChangeAspect="1"/>
          </p:cNvPicPr>
          <p:nvPr>
            <p:ph sz="quarter" idx="4"/>
          </p:nvPr>
        </p:nvPicPr>
        <p:blipFill>
          <a:blip r:embed="rId3" cstate="print"/>
          <a:stretch>
            <a:fillRect/>
          </a:stretch>
        </p:blipFill>
        <p:spPr>
          <a:xfrm>
            <a:off x="4800600" y="1645920"/>
            <a:ext cx="3728951" cy="3566160"/>
          </a:xfrm>
        </p:spPr>
      </p:pic>
      <p:sp>
        <p:nvSpPr>
          <p:cNvPr id="7" name="TextBox 6"/>
          <p:cNvSpPr txBox="1"/>
          <p:nvPr/>
        </p:nvSpPr>
        <p:spPr>
          <a:xfrm>
            <a:off x="457200" y="5965448"/>
            <a:ext cx="8229600" cy="892552"/>
          </a:xfrm>
          <a:prstGeom prst="rect">
            <a:avLst/>
          </a:prstGeom>
          <a:noFill/>
        </p:spPr>
        <p:txBody>
          <a:bodyPr wrap="square" rtlCol="0">
            <a:spAutoFit/>
          </a:bodyPr>
          <a:lstStyle/>
          <a:p>
            <a:pPr algn="ctr"/>
            <a:r>
              <a:rPr lang="en-US" sz="2600" b="1" dirty="0" smtClean="0">
                <a:solidFill>
                  <a:schemeClr val="bg1">
                    <a:lumMod val="75000"/>
                  </a:schemeClr>
                </a:solidFill>
              </a:rPr>
              <a:t>Downloadable </a:t>
            </a:r>
            <a:r>
              <a:rPr lang="en-US" sz="2600" b="1" dirty="0" err="1" smtClean="0">
                <a:solidFill>
                  <a:schemeClr val="bg1">
                    <a:lumMod val="75000"/>
                  </a:schemeClr>
                </a:solidFill>
              </a:rPr>
              <a:t>eBrochure</a:t>
            </a:r>
            <a:r>
              <a:rPr lang="en-US" sz="2600" b="1" dirty="0" smtClean="0">
                <a:solidFill>
                  <a:schemeClr val="bg1">
                    <a:lumMod val="75000"/>
                  </a:schemeClr>
                </a:solidFill>
              </a:rPr>
              <a:t> available </a:t>
            </a:r>
            <a:endParaRPr lang="en-US" sz="2600" b="1" dirty="0" smtClean="0">
              <a:solidFill>
                <a:schemeClr val="bg1">
                  <a:lumMod val="75000"/>
                </a:schemeClr>
              </a:solidFill>
            </a:endParaRPr>
          </a:p>
          <a:p>
            <a:pPr algn="ctr"/>
            <a:r>
              <a:rPr lang="en-US" sz="2600" b="1" dirty="0" smtClean="0">
                <a:solidFill>
                  <a:schemeClr val="bg1">
                    <a:lumMod val="75000"/>
                  </a:schemeClr>
                </a:solidFill>
              </a:rPr>
              <a:t>in </a:t>
            </a:r>
            <a:r>
              <a:rPr lang="en-US" sz="2600" b="1" dirty="0" smtClean="0">
                <a:solidFill>
                  <a:schemeClr val="bg1">
                    <a:lumMod val="75000"/>
                  </a:schemeClr>
                </a:solidFill>
              </a:rPr>
              <a:t>English and Spanish at www.gcic.peachnet.edu</a:t>
            </a:r>
            <a:endParaRPr lang="en-US" sz="2600" b="1" dirty="0">
              <a:solidFill>
                <a:schemeClr val="bg1">
                  <a:lumMod val="75000"/>
                </a:schemeClr>
              </a:solidFill>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Horizontal)">
                                      <p:cBhvr>
                                        <p:cTn id="11" dur="500"/>
                                        <p:tgtEl>
                                          <p:spTgt spid="9"/>
                                        </p:tgtEl>
                                      </p:cBhvr>
                                    </p:animEffect>
                                  </p:childTnLst>
                                </p:cTn>
                              </p:par>
                              <p:par>
                                <p:cTn id="12" presetID="8" presetClass="entr" presetSubtype="16"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diamond(in)">
                                      <p:cBhvr>
                                        <p:cTn id="14" dur="2000"/>
                                        <p:tgtEl>
                                          <p:spTgt spid="6">
                                            <p:txEl>
                                              <p:pRg st="1" end="1"/>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2000"/>
                                        <p:tgtEl>
                                          <p:spTgt spid="6">
                                            <p:txEl>
                                              <p:pRg st="2" end="2"/>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amond(in)">
                                      <p:cBhvr>
                                        <p:cTn id="20" dur="2000"/>
                                        <p:tgtEl>
                                          <p:spTgt spid="6">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amond(in)">
                                      <p:cBhvr>
                                        <p:cTn id="23" dur="2000"/>
                                        <p:tgtEl>
                                          <p:spTgt spid="6">
                                            <p:txEl>
                                              <p:pRg st="4" end="4"/>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diamond(in)">
                                      <p:cBhvr>
                                        <p:cTn id="26"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ca6bf3abc8c515d48857a5c5328843bb275e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904</TotalTime>
  <Words>1744</Words>
  <Application>Microsoft Office PowerPoint</Application>
  <PresentationFormat>On-screen Show (4:3)</PresentationFormat>
  <Paragraphs>133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PowerPoint Presentation</vt:lpstr>
      <vt:lpstr>PowerPoint Presentation</vt:lpstr>
      <vt:lpstr>Information Parents Can Use eBrochure Series</vt:lpstr>
      <vt:lpstr>Going to Middle School</vt:lpstr>
      <vt:lpstr>Going to High School</vt:lpstr>
      <vt:lpstr>BRIDGE Act</vt:lpstr>
      <vt:lpstr>Graduating from High School</vt:lpstr>
      <vt:lpstr>Special Populations</vt:lpstr>
      <vt:lpstr>After High School, What Next?</vt:lpstr>
      <vt:lpstr>Financial Aid</vt:lpstr>
      <vt:lpstr>Career Decision-Making</vt:lpstr>
      <vt:lpstr>Information Parents Can Use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Quiana</dc:creator>
  <cp:lastModifiedBy>Quiana</cp:lastModifiedBy>
  <cp:revision>92</cp:revision>
  <dcterms:created xsi:type="dcterms:W3CDTF">2009-05-20T16:58:14Z</dcterms:created>
  <dcterms:modified xsi:type="dcterms:W3CDTF">2011-11-04T18:45:46Z</dcterms:modified>
</cp:coreProperties>
</file>