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56" r:id="rId2"/>
    <p:sldId id="266" r:id="rId3"/>
    <p:sldId id="258" r:id="rId4"/>
    <p:sldId id="268" r:id="rId5"/>
    <p:sldId id="262" r:id="rId6"/>
    <p:sldId id="269" r:id="rId7"/>
    <p:sldId id="263" r:id="rId8"/>
    <p:sldId id="265" r:id="rId9"/>
    <p:sldId id="260" r:id="rId10"/>
    <p:sldId id="261" r:id="rId11"/>
    <p:sldId id="264" r:id="rId12"/>
    <p:sldId id="267" r:id="rId13"/>
    <p:sldId id="259"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AB93"/>
    <a:srgbClr val="434A5A"/>
    <a:srgbClr val="DFF0F5"/>
    <a:srgbClr val="3792AA"/>
    <a:srgbClr val="FFFFFF"/>
    <a:srgbClr val="DDDDD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1445" y="-3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4D231-12A2-471D-983C-05DE38DA41F7}" type="doc">
      <dgm:prSet loTypeId="urn:microsoft.com/office/officeart/2005/8/layout/hList6" loCatId="list" qsTypeId="urn:microsoft.com/office/officeart/2005/8/quickstyle/3d3" qsCatId="3D" csTypeId="urn:microsoft.com/office/officeart/2005/8/colors/accent2_2" csCatId="accent2" phldr="1"/>
      <dgm:spPr/>
      <dgm:t>
        <a:bodyPr/>
        <a:lstStyle/>
        <a:p>
          <a:endParaRPr lang="en-US"/>
        </a:p>
      </dgm:t>
    </dgm:pt>
    <dgm:pt modelId="{E89E0738-B6E3-417D-A230-0179E6466663}">
      <dgm:prSet/>
      <dgm:spPr/>
      <dgm:t>
        <a:bodyPr/>
        <a:lstStyle/>
        <a:p>
          <a:pPr rtl="0"/>
          <a:r>
            <a:rPr lang="en-US" smtClean="0">
              <a:solidFill>
                <a:schemeClr val="tx1"/>
              </a:solidFill>
            </a:rPr>
            <a:t>Hacia la Escuela Intermedia</a:t>
          </a:r>
          <a:endParaRPr lang="en-US" dirty="0">
            <a:solidFill>
              <a:schemeClr val="tx1"/>
            </a:solidFill>
          </a:endParaRPr>
        </a:p>
      </dgm:t>
    </dgm:pt>
    <dgm:pt modelId="{A224FA79-FD77-4AAC-A66C-C9FAD13D387B}" type="parTrans" cxnId="{5340431F-EC28-42E8-88D3-27FD1835B825}">
      <dgm:prSet/>
      <dgm:spPr/>
      <dgm:t>
        <a:bodyPr/>
        <a:lstStyle/>
        <a:p>
          <a:endParaRPr lang="en-US">
            <a:solidFill>
              <a:schemeClr val="tx1"/>
            </a:solidFill>
          </a:endParaRPr>
        </a:p>
      </dgm:t>
    </dgm:pt>
    <dgm:pt modelId="{12C82717-B532-4573-AEEE-6E4E3417CFEC}" type="sibTrans" cxnId="{5340431F-EC28-42E8-88D3-27FD1835B825}">
      <dgm:prSet/>
      <dgm:spPr/>
      <dgm:t>
        <a:bodyPr/>
        <a:lstStyle/>
        <a:p>
          <a:endParaRPr lang="en-US">
            <a:solidFill>
              <a:schemeClr val="tx1"/>
            </a:solidFill>
          </a:endParaRPr>
        </a:p>
      </dgm:t>
    </dgm:pt>
    <dgm:pt modelId="{EB131FCC-DB0F-48BB-984A-05DF169D0B70}">
      <dgm:prSet/>
      <dgm:spPr/>
      <dgm:t>
        <a:bodyPr/>
        <a:lstStyle/>
        <a:p>
          <a:r>
            <a:rPr lang="en-US" smtClean="0">
              <a:solidFill>
                <a:schemeClr val="tx1"/>
              </a:solidFill>
            </a:rPr>
            <a:t>Hacia la Escuela Secundaria</a:t>
          </a:r>
          <a:endParaRPr lang="en-US">
            <a:solidFill>
              <a:schemeClr val="tx1"/>
            </a:solidFill>
          </a:endParaRPr>
        </a:p>
      </dgm:t>
    </dgm:pt>
    <dgm:pt modelId="{827D22A8-2B66-45B6-B93D-35ACEEE7C9A8}" type="parTrans" cxnId="{0DD4A1D6-C30F-44F7-87DE-BCBB0C025A24}">
      <dgm:prSet/>
      <dgm:spPr/>
      <dgm:t>
        <a:bodyPr/>
        <a:lstStyle/>
        <a:p>
          <a:endParaRPr lang="en-US"/>
        </a:p>
      </dgm:t>
    </dgm:pt>
    <dgm:pt modelId="{11530B6E-7862-41FD-AE86-836AB2AD46C1}" type="sibTrans" cxnId="{0DD4A1D6-C30F-44F7-87DE-BCBB0C025A24}">
      <dgm:prSet/>
      <dgm:spPr/>
      <dgm:t>
        <a:bodyPr/>
        <a:lstStyle/>
        <a:p>
          <a:endParaRPr lang="en-US"/>
        </a:p>
      </dgm:t>
    </dgm:pt>
    <dgm:pt modelId="{DB26287C-9B28-4782-9C9B-E0C3AB41FEFC}">
      <dgm:prSet/>
      <dgm:spPr/>
      <dgm:t>
        <a:bodyPr/>
        <a:lstStyle/>
        <a:p>
          <a:r>
            <a:rPr lang="en-US" smtClean="0">
              <a:solidFill>
                <a:schemeClr val="tx1"/>
              </a:solidFill>
            </a:rPr>
            <a:t>Ley BRIDGE</a:t>
          </a:r>
          <a:endParaRPr lang="en-US">
            <a:solidFill>
              <a:schemeClr val="tx1"/>
            </a:solidFill>
          </a:endParaRPr>
        </a:p>
      </dgm:t>
    </dgm:pt>
    <dgm:pt modelId="{227E8257-6878-454F-81C5-5076F5E86B5F}" type="parTrans" cxnId="{795CF6ED-7130-405F-9030-33A489C4F932}">
      <dgm:prSet/>
      <dgm:spPr/>
      <dgm:t>
        <a:bodyPr/>
        <a:lstStyle/>
        <a:p>
          <a:endParaRPr lang="en-US"/>
        </a:p>
      </dgm:t>
    </dgm:pt>
    <dgm:pt modelId="{6064ED0F-1D26-422A-AEF5-AEA8BECC9B89}" type="sibTrans" cxnId="{795CF6ED-7130-405F-9030-33A489C4F932}">
      <dgm:prSet/>
      <dgm:spPr/>
      <dgm:t>
        <a:bodyPr/>
        <a:lstStyle/>
        <a:p>
          <a:endParaRPr lang="en-US"/>
        </a:p>
      </dgm:t>
    </dgm:pt>
    <dgm:pt modelId="{94A24DB2-6D3A-4575-A915-49EAAD221AE7}">
      <dgm:prSet/>
      <dgm:spPr/>
      <dgm:t>
        <a:bodyPr/>
        <a:lstStyle/>
        <a:p>
          <a:r>
            <a:rPr lang="en-US" smtClean="0">
              <a:solidFill>
                <a:schemeClr val="tx1"/>
              </a:solidFill>
            </a:rPr>
            <a:t>Graduación de la Escuela Secundaria</a:t>
          </a:r>
          <a:endParaRPr lang="en-US">
            <a:solidFill>
              <a:schemeClr val="tx1"/>
            </a:solidFill>
          </a:endParaRPr>
        </a:p>
      </dgm:t>
    </dgm:pt>
    <dgm:pt modelId="{1EAEAB0A-E276-4BF2-BF00-BDE45E8C537B}" type="parTrans" cxnId="{40F86FF4-42CC-4862-950D-3828AABBEBD4}">
      <dgm:prSet/>
      <dgm:spPr/>
      <dgm:t>
        <a:bodyPr/>
        <a:lstStyle/>
        <a:p>
          <a:endParaRPr lang="en-US"/>
        </a:p>
      </dgm:t>
    </dgm:pt>
    <dgm:pt modelId="{DE692AE9-A408-4AE1-9438-EDDE7F4CF8D6}" type="sibTrans" cxnId="{40F86FF4-42CC-4862-950D-3828AABBEBD4}">
      <dgm:prSet/>
      <dgm:spPr/>
      <dgm:t>
        <a:bodyPr/>
        <a:lstStyle/>
        <a:p>
          <a:endParaRPr lang="en-US"/>
        </a:p>
      </dgm:t>
    </dgm:pt>
    <dgm:pt modelId="{A21801C6-2C68-4B09-A239-682E943CED60}">
      <dgm:prSet/>
      <dgm:spPr/>
      <dgm:t>
        <a:bodyPr/>
        <a:lstStyle/>
        <a:p>
          <a:r>
            <a:rPr lang="en-US" smtClean="0">
              <a:solidFill>
                <a:schemeClr val="tx1"/>
              </a:solidFill>
            </a:rPr>
            <a:t>Después de la Escuela Secundaria, ¿qué hay?</a:t>
          </a:r>
          <a:endParaRPr lang="en-US">
            <a:solidFill>
              <a:schemeClr val="tx1"/>
            </a:solidFill>
          </a:endParaRPr>
        </a:p>
      </dgm:t>
    </dgm:pt>
    <dgm:pt modelId="{9C1019D9-754F-406C-B3A6-DA99AD1C5C45}" type="parTrans" cxnId="{7B0B2A2E-F6D0-447A-AC61-741F9781CD0F}">
      <dgm:prSet/>
      <dgm:spPr/>
      <dgm:t>
        <a:bodyPr/>
        <a:lstStyle/>
        <a:p>
          <a:endParaRPr lang="en-US"/>
        </a:p>
      </dgm:t>
    </dgm:pt>
    <dgm:pt modelId="{71EE56F3-8E7B-4D74-874B-7DD36141D98F}" type="sibTrans" cxnId="{7B0B2A2E-F6D0-447A-AC61-741F9781CD0F}">
      <dgm:prSet/>
      <dgm:spPr/>
      <dgm:t>
        <a:bodyPr/>
        <a:lstStyle/>
        <a:p>
          <a:endParaRPr lang="en-US"/>
        </a:p>
      </dgm:t>
    </dgm:pt>
    <dgm:pt modelId="{4F68F8FB-B3EF-45AB-9E72-2295FB79A642}">
      <dgm:prSet/>
      <dgm:spPr/>
      <dgm:t>
        <a:bodyPr/>
        <a:lstStyle/>
        <a:p>
          <a:r>
            <a:rPr lang="en-US" smtClean="0">
              <a:solidFill>
                <a:schemeClr val="tx1"/>
              </a:solidFill>
            </a:rPr>
            <a:t>Ayuda Económica</a:t>
          </a:r>
          <a:endParaRPr lang="en-US">
            <a:solidFill>
              <a:schemeClr val="tx1"/>
            </a:solidFill>
          </a:endParaRPr>
        </a:p>
      </dgm:t>
    </dgm:pt>
    <dgm:pt modelId="{CC6905E2-3EDD-4225-A52A-2BA8DE58738D}" type="parTrans" cxnId="{0428FEEA-C94E-489C-8272-B959011D33D9}">
      <dgm:prSet/>
      <dgm:spPr/>
      <dgm:t>
        <a:bodyPr/>
        <a:lstStyle/>
        <a:p>
          <a:endParaRPr lang="en-US"/>
        </a:p>
      </dgm:t>
    </dgm:pt>
    <dgm:pt modelId="{A7C17B2B-8EC1-4BC3-AAD4-93B0EA51F48B}" type="sibTrans" cxnId="{0428FEEA-C94E-489C-8272-B959011D33D9}">
      <dgm:prSet/>
      <dgm:spPr/>
      <dgm:t>
        <a:bodyPr/>
        <a:lstStyle/>
        <a:p>
          <a:endParaRPr lang="en-US"/>
        </a:p>
      </dgm:t>
    </dgm:pt>
    <dgm:pt modelId="{90242C9E-0815-4C54-8ED5-05E2A989EB30}">
      <dgm:prSet/>
      <dgm:spPr/>
      <dgm:t>
        <a:bodyPr/>
        <a:lstStyle/>
        <a:p>
          <a:r>
            <a:rPr lang="en-US" smtClean="0">
              <a:solidFill>
                <a:schemeClr val="tx1"/>
              </a:solidFill>
            </a:rPr>
            <a:t>Toma de Decisiones de Carreras</a:t>
          </a:r>
          <a:endParaRPr lang="en-US">
            <a:solidFill>
              <a:schemeClr val="tx1"/>
            </a:solidFill>
          </a:endParaRPr>
        </a:p>
      </dgm:t>
    </dgm:pt>
    <dgm:pt modelId="{9188DD2D-D11A-4AF2-9EA3-A26B50F0DDEB}" type="parTrans" cxnId="{72ABECDF-6D76-4BC7-97A4-3DAF2E5EE10E}">
      <dgm:prSet/>
      <dgm:spPr/>
      <dgm:t>
        <a:bodyPr/>
        <a:lstStyle/>
        <a:p>
          <a:endParaRPr lang="en-US"/>
        </a:p>
      </dgm:t>
    </dgm:pt>
    <dgm:pt modelId="{0E623BFC-7FC2-4DB6-95F9-90F49601596F}" type="sibTrans" cxnId="{72ABECDF-6D76-4BC7-97A4-3DAF2E5EE10E}">
      <dgm:prSet/>
      <dgm:spPr/>
      <dgm:t>
        <a:bodyPr/>
        <a:lstStyle/>
        <a:p>
          <a:endParaRPr lang="en-US"/>
        </a:p>
      </dgm:t>
    </dgm:pt>
    <dgm:pt modelId="{C6CCDDB4-7856-4A35-891B-6713B9088FDA}">
      <dgm:prSet/>
      <dgm:spPr/>
      <dgm:t>
        <a:bodyPr/>
        <a:lstStyle/>
        <a:p>
          <a:r>
            <a:rPr lang="en-US" smtClean="0">
              <a:solidFill>
                <a:schemeClr val="tx1"/>
              </a:solidFill>
            </a:rPr>
            <a:t>Poblaciones Especiales</a:t>
          </a:r>
          <a:endParaRPr lang="en-US">
            <a:solidFill>
              <a:schemeClr val="tx1"/>
            </a:solidFill>
          </a:endParaRPr>
        </a:p>
      </dgm:t>
    </dgm:pt>
    <dgm:pt modelId="{CE0039C4-CD47-4A86-BF20-7EB92B8588D0}" type="parTrans" cxnId="{DE64F231-A63C-42EF-AC7D-C869DBB5622E}">
      <dgm:prSet/>
      <dgm:spPr/>
      <dgm:t>
        <a:bodyPr/>
        <a:lstStyle/>
        <a:p>
          <a:endParaRPr lang="en-US"/>
        </a:p>
      </dgm:t>
    </dgm:pt>
    <dgm:pt modelId="{C5118E15-0E8D-4E68-ADB0-8A4F2178978F}" type="sibTrans" cxnId="{DE64F231-A63C-42EF-AC7D-C869DBB5622E}">
      <dgm:prSet/>
      <dgm:spPr/>
      <dgm:t>
        <a:bodyPr/>
        <a:lstStyle/>
        <a:p>
          <a:endParaRPr lang="en-US"/>
        </a:p>
      </dgm:t>
    </dgm:pt>
    <dgm:pt modelId="{BECD6380-8E89-4D32-A660-9B6667CD3690}" type="pres">
      <dgm:prSet presAssocID="{CCB4D231-12A2-471D-983C-05DE38DA41F7}" presName="Name0" presStyleCnt="0">
        <dgm:presLayoutVars>
          <dgm:dir/>
          <dgm:resizeHandles val="exact"/>
        </dgm:presLayoutVars>
      </dgm:prSet>
      <dgm:spPr/>
      <dgm:t>
        <a:bodyPr/>
        <a:lstStyle/>
        <a:p>
          <a:endParaRPr lang="en-US"/>
        </a:p>
      </dgm:t>
    </dgm:pt>
    <dgm:pt modelId="{949BFE12-5521-4D96-81DC-55778EB9B5C1}" type="pres">
      <dgm:prSet presAssocID="{E89E0738-B6E3-417D-A230-0179E6466663}" presName="node" presStyleLbl="node1" presStyleIdx="0" presStyleCnt="8">
        <dgm:presLayoutVars>
          <dgm:bulletEnabled val="1"/>
        </dgm:presLayoutVars>
      </dgm:prSet>
      <dgm:spPr/>
      <dgm:t>
        <a:bodyPr/>
        <a:lstStyle/>
        <a:p>
          <a:endParaRPr lang="en-US"/>
        </a:p>
      </dgm:t>
    </dgm:pt>
    <dgm:pt modelId="{6B024678-1624-488A-9F91-F8F8CF1F5643}" type="pres">
      <dgm:prSet presAssocID="{12C82717-B532-4573-AEEE-6E4E3417CFEC}" presName="sibTrans" presStyleCnt="0"/>
      <dgm:spPr/>
      <dgm:t>
        <a:bodyPr/>
        <a:lstStyle/>
        <a:p>
          <a:endParaRPr lang="en-US"/>
        </a:p>
      </dgm:t>
    </dgm:pt>
    <dgm:pt modelId="{3342E5E1-4391-45B6-AA60-427444F20892}" type="pres">
      <dgm:prSet presAssocID="{EB131FCC-DB0F-48BB-984A-05DF169D0B70}" presName="node" presStyleLbl="node1" presStyleIdx="1" presStyleCnt="8">
        <dgm:presLayoutVars>
          <dgm:bulletEnabled val="1"/>
        </dgm:presLayoutVars>
      </dgm:prSet>
      <dgm:spPr/>
      <dgm:t>
        <a:bodyPr/>
        <a:lstStyle/>
        <a:p>
          <a:endParaRPr lang="en-US"/>
        </a:p>
      </dgm:t>
    </dgm:pt>
    <dgm:pt modelId="{5CE9C222-2EC7-4D7D-BF84-622100E687F7}" type="pres">
      <dgm:prSet presAssocID="{11530B6E-7862-41FD-AE86-836AB2AD46C1}" presName="sibTrans" presStyleCnt="0"/>
      <dgm:spPr/>
    </dgm:pt>
    <dgm:pt modelId="{8CF7FB96-B5C2-43F9-8F1F-5DCD0230E292}" type="pres">
      <dgm:prSet presAssocID="{DB26287C-9B28-4782-9C9B-E0C3AB41FEFC}" presName="node" presStyleLbl="node1" presStyleIdx="2" presStyleCnt="8">
        <dgm:presLayoutVars>
          <dgm:bulletEnabled val="1"/>
        </dgm:presLayoutVars>
      </dgm:prSet>
      <dgm:spPr/>
      <dgm:t>
        <a:bodyPr/>
        <a:lstStyle/>
        <a:p>
          <a:endParaRPr lang="en-US"/>
        </a:p>
      </dgm:t>
    </dgm:pt>
    <dgm:pt modelId="{76334661-8EA0-49D8-BFB8-CFF1CDF9E427}" type="pres">
      <dgm:prSet presAssocID="{6064ED0F-1D26-422A-AEF5-AEA8BECC9B89}" presName="sibTrans" presStyleCnt="0"/>
      <dgm:spPr/>
    </dgm:pt>
    <dgm:pt modelId="{FA5D3A57-9F03-4668-8844-40DDD4BA2E21}" type="pres">
      <dgm:prSet presAssocID="{94A24DB2-6D3A-4575-A915-49EAAD221AE7}" presName="node" presStyleLbl="node1" presStyleIdx="3" presStyleCnt="8">
        <dgm:presLayoutVars>
          <dgm:bulletEnabled val="1"/>
        </dgm:presLayoutVars>
      </dgm:prSet>
      <dgm:spPr/>
      <dgm:t>
        <a:bodyPr/>
        <a:lstStyle/>
        <a:p>
          <a:endParaRPr lang="en-US"/>
        </a:p>
      </dgm:t>
    </dgm:pt>
    <dgm:pt modelId="{C6C620C6-D89B-4F3B-9A2C-2CDD99E4194C}" type="pres">
      <dgm:prSet presAssocID="{DE692AE9-A408-4AE1-9438-EDDE7F4CF8D6}" presName="sibTrans" presStyleCnt="0"/>
      <dgm:spPr/>
    </dgm:pt>
    <dgm:pt modelId="{065E615A-FD0D-4832-B9D7-C99B1F2DC141}" type="pres">
      <dgm:prSet presAssocID="{A21801C6-2C68-4B09-A239-682E943CED60}" presName="node" presStyleLbl="node1" presStyleIdx="4" presStyleCnt="8">
        <dgm:presLayoutVars>
          <dgm:bulletEnabled val="1"/>
        </dgm:presLayoutVars>
      </dgm:prSet>
      <dgm:spPr/>
      <dgm:t>
        <a:bodyPr/>
        <a:lstStyle/>
        <a:p>
          <a:endParaRPr lang="en-US"/>
        </a:p>
      </dgm:t>
    </dgm:pt>
    <dgm:pt modelId="{1CAACA83-17E2-4C7F-92F6-47FEAC87ACCF}" type="pres">
      <dgm:prSet presAssocID="{71EE56F3-8E7B-4D74-874B-7DD36141D98F}" presName="sibTrans" presStyleCnt="0"/>
      <dgm:spPr/>
    </dgm:pt>
    <dgm:pt modelId="{E4C70949-4D21-4FF1-895C-A7A5FD590FD1}" type="pres">
      <dgm:prSet presAssocID="{4F68F8FB-B3EF-45AB-9E72-2295FB79A642}" presName="node" presStyleLbl="node1" presStyleIdx="5" presStyleCnt="8">
        <dgm:presLayoutVars>
          <dgm:bulletEnabled val="1"/>
        </dgm:presLayoutVars>
      </dgm:prSet>
      <dgm:spPr/>
      <dgm:t>
        <a:bodyPr/>
        <a:lstStyle/>
        <a:p>
          <a:endParaRPr lang="en-US"/>
        </a:p>
      </dgm:t>
    </dgm:pt>
    <dgm:pt modelId="{39B1C3C9-7EBB-449E-B2AF-6DBA2E065135}" type="pres">
      <dgm:prSet presAssocID="{A7C17B2B-8EC1-4BC3-AAD4-93B0EA51F48B}" presName="sibTrans" presStyleCnt="0"/>
      <dgm:spPr/>
    </dgm:pt>
    <dgm:pt modelId="{4D90DF69-109C-42B0-BB97-02C35290A4FC}" type="pres">
      <dgm:prSet presAssocID="{90242C9E-0815-4C54-8ED5-05E2A989EB30}" presName="node" presStyleLbl="node1" presStyleIdx="6" presStyleCnt="8">
        <dgm:presLayoutVars>
          <dgm:bulletEnabled val="1"/>
        </dgm:presLayoutVars>
      </dgm:prSet>
      <dgm:spPr/>
      <dgm:t>
        <a:bodyPr/>
        <a:lstStyle/>
        <a:p>
          <a:endParaRPr lang="en-US"/>
        </a:p>
      </dgm:t>
    </dgm:pt>
    <dgm:pt modelId="{74E23EDB-F6C5-4AB0-B27F-3F02C65C004E}" type="pres">
      <dgm:prSet presAssocID="{0E623BFC-7FC2-4DB6-95F9-90F49601596F}" presName="sibTrans" presStyleCnt="0"/>
      <dgm:spPr/>
    </dgm:pt>
    <dgm:pt modelId="{3FB1F17B-F38F-4C9F-A7EE-802813133C03}" type="pres">
      <dgm:prSet presAssocID="{C6CCDDB4-7856-4A35-891B-6713B9088FDA}" presName="node" presStyleLbl="node1" presStyleIdx="7" presStyleCnt="8">
        <dgm:presLayoutVars>
          <dgm:bulletEnabled val="1"/>
        </dgm:presLayoutVars>
      </dgm:prSet>
      <dgm:spPr/>
      <dgm:t>
        <a:bodyPr/>
        <a:lstStyle/>
        <a:p>
          <a:endParaRPr lang="en-US"/>
        </a:p>
      </dgm:t>
    </dgm:pt>
  </dgm:ptLst>
  <dgm:cxnLst>
    <dgm:cxn modelId="{795CF6ED-7130-405F-9030-33A489C4F932}" srcId="{CCB4D231-12A2-471D-983C-05DE38DA41F7}" destId="{DB26287C-9B28-4782-9C9B-E0C3AB41FEFC}" srcOrd="2" destOrd="0" parTransId="{227E8257-6878-454F-81C5-5076F5E86B5F}" sibTransId="{6064ED0F-1D26-422A-AEF5-AEA8BECC9B89}"/>
    <dgm:cxn modelId="{5340431F-EC28-42E8-88D3-27FD1835B825}" srcId="{CCB4D231-12A2-471D-983C-05DE38DA41F7}" destId="{E89E0738-B6E3-417D-A230-0179E6466663}" srcOrd="0" destOrd="0" parTransId="{A224FA79-FD77-4AAC-A66C-C9FAD13D387B}" sibTransId="{12C82717-B532-4573-AEEE-6E4E3417CFEC}"/>
    <dgm:cxn modelId="{8CA37747-6717-4F57-9585-27F702BB02EC}" type="presOf" srcId="{E89E0738-B6E3-417D-A230-0179E6466663}" destId="{949BFE12-5521-4D96-81DC-55778EB9B5C1}" srcOrd="0" destOrd="0" presId="urn:microsoft.com/office/officeart/2005/8/layout/hList6"/>
    <dgm:cxn modelId="{7B0B2A2E-F6D0-447A-AC61-741F9781CD0F}" srcId="{CCB4D231-12A2-471D-983C-05DE38DA41F7}" destId="{A21801C6-2C68-4B09-A239-682E943CED60}" srcOrd="4" destOrd="0" parTransId="{9C1019D9-754F-406C-B3A6-DA99AD1C5C45}" sibTransId="{71EE56F3-8E7B-4D74-874B-7DD36141D98F}"/>
    <dgm:cxn modelId="{3EB03F12-E9C1-44DD-BCED-4C8E3AB69460}" type="presOf" srcId="{4F68F8FB-B3EF-45AB-9E72-2295FB79A642}" destId="{E4C70949-4D21-4FF1-895C-A7A5FD590FD1}" srcOrd="0" destOrd="0" presId="urn:microsoft.com/office/officeart/2005/8/layout/hList6"/>
    <dgm:cxn modelId="{31F840EA-EE98-4783-A05A-BB5E8F937945}" type="presOf" srcId="{CCB4D231-12A2-471D-983C-05DE38DA41F7}" destId="{BECD6380-8E89-4D32-A660-9B6667CD3690}" srcOrd="0" destOrd="0" presId="urn:microsoft.com/office/officeart/2005/8/layout/hList6"/>
    <dgm:cxn modelId="{009CA499-CBD8-44A5-BC0D-9E59858428C5}" type="presOf" srcId="{DB26287C-9B28-4782-9C9B-E0C3AB41FEFC}" destId="{8CF7FB96-B5C2-43F9-8F1F-5DCD0230E292}" srcOrd="0" destOrd="0" presId="urn:microsoft.com/office/officeart/2005/8/layout/hList6"/>
    <dgm:cxn modelId="{522D2535-4941-44A8-80EA-79BAD53B54E1}" type="presOf" srcId="{EB131FCC-DB0F-48BB-984A-05DF169D0B70}" destId="{3342E5E1-4391-45B6-AA60-427444F20892}" srcOrd="0" destOrd="0" presId="urn:microsoft.com/office/officeart/2005/8/layout/hList6"/>
    <dgm:cxn modelId="{0428FEEA-C94E-489C-8272-B959011D33D9}" srcId="{CCB4D231-12A2-471D-983C-05DE38DA41F7}" destId="{4F68F8FB-B3EF-45AB-9E72-2295FB79A642}" srcOrd="5" destOrd="0" parTransId="{CC6905E2-3EDD-4225-A52A-2BA8DE58738D}" sibTransId="{A7C17B2B-8EC1-4BC3-AAD4-93B0EA51F48B}"/>
    <dgm:cxn modelId="{40F86FF4-42CC-4862-950D-3828AABBEBD4}" srcId="{CCB4D231-12A2-471D-983C-05DE38DA41F7}" destId="{94A24DB2-6D3A-4575-A915-49EAAD221AE7}" srcOrd="3" destOrd="0" parTransId="{1EAEAB0A-E276-4BF2-BF00-BDE45E8C537B}" sibTransId="{DE692AE9-A408-4AE1-9438-EDDE7F4CF8D6}"/>
    <dgm:cxn modelId="{8148B43B-3916-4DB9-A60A-F100039163C2}" type="presOf" srcId="{90242C9E-0815-4C54-8ED5-05E2A989EB30}" destId="{4D90DF69-109C-42B0-BB97-02C35290A4FC}" srcOrd="0" destOrd="0" presId="urn:microsoft.com/office/officeart/2005/8/layout/hList6"/>
    <dgm:cxn modelId="{A3E119B9-D00D-4F5F-BDD2-C0CFB40CDA24}" type="presOf" srcId="{C6CCDDB4-7856-4A35-891B-6713B9088FDA}" destId="{3FB1F17B-F38F-4C9F-A7EE-802813133C03}" srcOrd="0" destOrd="0" presId="urn:microsoft.com/office/officeart/2005/8/layout/hList6"/>
    <dgm:cxn modelId="{0DD4A1D6-C30F-44F7-87DE-BCBB0C025A24}" srcId="{CCB4D231-12A2-471D-983C-05DE38DA41F7}" destId="{EB131FCC-DB0F-48BB-984A-05DF169D0B70}" srcOrd="1" destOrd="0" parTransId="{827D22A8-2B66-45B6-B93D-35ACEEE7C9A8}" sibTransId="{11530B6E-7862-41FD-AE86-836AB2AD46C1}"/>
    <dgm:cxn modelId="{04AFAC63-647B-414E-90A4-50791B51085F}" type="presOf" srcId="{94A24DB2-6D3A-4575-A915-49EAAD221AE7}" destId="{FA5D3A57-9F03-4668-8844-40DDD4BA2E21}" srcOrd="0" destOrd="0" presId="urn:microsoft.com/office/officeart/2005/8/layout/hList6"/>
    <dgm:cxn modelId="{DE64F231-A63C-42EF-AC7D-C869DBB5622E}" srcId="{CCB4D231-12A2-471D-983C-05DE38DA41F7}" destId="{C6CCDDB4-7856-4A35-891B-6713B9088FDA}" srcOrd="7" destOrd="0" parTransId="{CE0039C4-CD47-4A86-BF20-7EB92B8588D0}" sibTransId="{C5118E15-0E8D-4E68-ADB0-8A4F2178978F}"/>
    <dgm:cxn modelId="{72ABECDF-6D76-4BC7-97A4-3DAF2E5EE10E}" srcId="{CCB4D231-12A2-471D-983C-05DE38DA41F7}" destId="{90242C9E-0815-4C54-8ED5-05E2A989EB30}" srcOrd="6" destOrd="0" parTransId="{9188DD2D-D11A-4AF2-9EA3-A26B50F0DDEB}" sibTransId="{0E623BFC-7FC2-4DB6-95F9-90F49601596F}"/>
    <dgm:cxn modelId="{D20575AC-ED51-42E2-A32B-0965A8F95423}" type="presOf" srcId="{A21801C6-2C68-4B09-A239-682E943CED60}" destId="{065E615A-FD0D-4832-B9D7-C99B1F2DC141}" srcOrd="0" destOrd="0" presId="urn:microsoft.com/office/officeart/2005/8/layout/hList6"/>
    <dgm:cxn modelId="{178B5C5D-BC14-474C-9ECE-606832D4AC6C}" type="presParOf" srcId="{BECD6380-8E89-4D32-A660-9B6667CD3690}" destId="{949BFE12-5521-4D96-81DC-55778EB9B5C1}" srcOrd="0" destOrd="0" presId="urn:microsoft.com/office/officeart/2005/8/layout/hList6"/>
    <dgm:cxn modelId="{B2CCE0FC-8133-4E95-8905-83B171983AAD}" type="presParOf" srcId="{BECD6380-8E89-4D32-A660-9B6667CD3690}" destId="{6B024678-1624-488A-9F91-F8F8CF1F5643}" srcOrd="1" destOrd="0" presId="urn:microsoft.com/office/officeart/2005/8/layout/hList6"/>
    <dgm:cxn modelId="{26F3776D-EF5D-46A9-BF71-A85F0D7EA942}" type="presParOf" srcId="{BECD6380-8E89-4D32-A660-9B6667CD3690}" destId="{3342E5E1-4391-45B6-AA60-427444F20892}" srcOrd="2" destOrd="0" presId="urn:microsoft.com/office/officeart/2005/8/layout/hList6"/>
    <dgm:cxn modelId="{DD626D77-A25D-4467-9C35-631119AD5A5B}" type="presParOf" srcId="{BECD6380-8E89-4D32-A660-9B6667CD3690}" destId="{5CE9C222-2EC7-4D7D-BF84-622100E687F7}" srcOrd="3" destOrd="0" presId="urn:microsoft.com/office/officeart/2005/8/layout/hList6"/>
    <dgm:cxn modelId="{434EF261-FEC3-4F3C-94E6-31A95AA03C47}" type="presParOf" srcId="{BECD6380-8E89-4D32-A660-9B6667CD3690}" destId="{8CF7FB96-B5C2-43F9-8F1F-5DCD0230E292}" srcOrd="4" destOrd="0" presId="urn:microsoft.com/office/officeart/2005/8/layout/hList6"/>
    <dgm:cxn modelId="{EE08F92C-5453-420C-BC87-448EE208EF84}" type="presParOf" srcId="{BECD6380-8E89-4D32-A660-9B6667CD3690}" destId="{76334661-8EA0-49D8-BFB8-CFF1CDF9E427}" srcOrd="5" destOrd="0" presId="urn:microsoft.com/office/officeart/2005/8/layout/hList6"/>
    <dgm:cxn modelId="{5C61A3B0-5A1C-454D-87C5-7EC4C4BC5144}" type="presParOf" srcId="{BECD6380-8E89-4D32-A660-9B6667CD3690}" destId="{FA5D3A57-9F03-4668-8844-40DDD4BA2E21}" srcOrd="6" destOrd="0" presId="urn:microsoft.com/office/officeart/2005/8/layout/hList6"/>
    <dgm:cxn modelId="{CED2FE0A-036F-495C-82E1-90240145A630}" type="presParOf" srcId="{BECD6380-8E89-4D32-A660-9B6667CD3690}" destId="{C6C620C6-D89B-4F3B-9A2C-2CDD99E4194C}" srcOrd="7" destOrd="0" presId="urn:microsoft.com/office/officeart/2005/8/layout/hList6"/>
    <dgm:cxn modelId="{2792F60A-0804-487D-9F3B-F6EDFCD4B4C1}" type="presParOf" srcId="{BECD6380-8E89-4D32-A660-9B6667CD3690}" destId="{065E615A-FD0D-4832-B9D7-C99B1F2DC141}" srcOrd="8" destOrd="0" presId="urn:microsoft.com/office/officeart/2005/8/layout/hList6"/>
    <dgm:cxn modelId="{1E381A23-3BA0-4BB0-84A7-75D37B4742AB}" type="presParOf" srcId="{BECD6380-8E89-4D32-A660-9B6667CD3690}" destId="{1CAACA83-17E2-4C7F-92F6-47FEAC87ACCF}" srcOrd="9" destOrd="0" presId="urn:microsoft.com/office/officeart/2005/8/layout/hList6"/>
    <dgm:cxn modelId="{63F13773-3844-49D5-9A66-C459DA44471F}" type="presParOf" srcId="{BECD6380-8E89-4D32-A660-9B6667CD3690}" destId="{E4C70949-4D21-4FF1-895C-A7A5FD590FD1}" srcOrd="10" destOrd="0" presId="urn:microsoft.com/office/officeart/2005/8/layout/hList6"/>
    <dgm:cxn modelId="{F06057ED-B51C-4A8A-A227-6CD7ECE46673}" type="presParOf" srcId="{BECD6380-8E89-4D32-A660-9B6667CD3690}" destId="{39B1C3C9-7EBB-449E-B2AF-6DBA2E065135}" srcOrd="11" destOrd="0" presId="urn:microsoft.com/office/officeart/2005/8/layout/hList6"/>
    <dgm:cxn modelId="{BA65FAC1-1AB4-4550-8D61-1B4670C7F848}" type="presParOf" srcId="{BECD6380-8E89-4D32-A660-9B6667CD3690}" destId="{4D90DF69-109C-42B0-BB97-02C35290A4FC}" srcOrd="12" destOrd="0" presId="urn:microsoft.com/office/officeart/2005/8/layout/hList6"/>
    <dgm:cxn modelId="{8515D0A5-BC9B-4144-AA44-A68628BB9F6B}" type="presParOf" srcId="{BECD6380-8E89-4D32-A660-9B6667CD3690}" destId="{74E23EDB-F6C5-4AB0-B27F-3F02C65C004E}" srcOrd="13" destOrd="0" presId="urn:microsoft.com/office/officeart/2005/8/layout/hList6"/>
    <dgm:cxn modelId="{CE5B9679-A5B9-4FEA-85FB-DC819684A45D}" type="presParOf" srcId="{BECD6380-8E89-4D32-A660-9B6667CD3690}" destId="{3FB1F17B-F38F-4C9F-A7EE-802813133C03}" srcOrd="1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BFE12-5521-4D96-81DC-55778EB9B5C1}">
      <dsp:nvSpPr>
        <dsp:cNvPr id="0" name=""/>
        <dsp:cNvSpPr/>
      </dsp:nvSpPr>
      <dsp:spPr>
        <a:xfrm rot="16200000">
          <a:off x="-1533078"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rtl="0">
            <a:lnSpc>
              <a:spcPct val="90000"/>
            </a:lnSpc>
            <a:spcBef>
              <a:spcPct val="0"/>
            </a:spcBef>
            <a:spcAft>
              <a:spcPct val="35000"/>
            </a:spcAft>
          </a:pPr>
          <a:r>
            <a:rPr lang="en-US" sz="1200" kern="1200" smtClean="0">
              <a:solidFill>
                <a:schemeClr val="tx1"/>
              </a:solidFill>
            </a:rPr>
            <a:t>Hacia la Escuela Intermedia</a:t>
          </a:r>
          <a:endParaRPr lang="en-US" sz="1200" kern="1200" dirty="0">
            <a:solidFill>
              <a:schemeClr val="tx1"/>
            </a:solidFill>
          </a:endParaRPr>
        </a:p>
      </dsp:txBody>
      <dsp:txXfrm rot="5400000">
        <a:off x="4019" y="807719"/>
        <a:ext cx="964406" cy="2423160"/>
      </dsp:txXfrm>
    </dsp:sp>
    <dsp:sp modelId="{3342E5E1-4391-45B6-AA60-427444F20892}">
      <dsp:nvSpPr>
        <dsp:cNvPr id="0" name=""/>
        <dsp:cNvSpPr/>
      </dsp:nvSpPr>
      <dsp:spPr>
        <a:xfrm rot="16200000">
          <a:off x="-496341"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Hacia la Escuela Secundaria</a:t>
          </a:r>
          <a:endParaRPr lang="en-US" sz="1200" kern="1200">
            <a:solidFill>
              <a:schemeClr val="tx1"/>
            </a:solidFill>
          </a:endParaRPr>
        </a:p>
      </dsp:txBody>
      <dsp:txXfrm rot="5400000">
        <a:off x="1040756" y="807719"/>
        <a:ext cx="964406" cy="2423160"/>
      </dsp:txXfrm>
    </dsp:sp>
    <dsp:sp modelId="{8CF7FB96-B5C2-43F9-8F1F-5DCD0230E292}">
      <dsp:nvSpPr>
        <dsp:cNvPr id="0" name=""/>
        <dsp:cNvSpPr/>
      </dsp:nvSpPr>
      <dsp:spPr>
        <a:xfrm rot="16200000">
          <a:off x="540394"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Ley BRIDGE</a:t>
          </a:r>
          <a:endParaRPr lang="en-US" sz="1200" kern="1200">
            <a:solidFill>
              <a:schemeClr val="tx1"/>
            </a:solidFill>
          </a:endParaRPr>
        </a:p>
      </dsp:txBody>
      <dsp:txXfrm rot="5400000">
        <a:off x="2077491" y="807719"/>
        <a:ext cx="964406" cy="2423160"/>
      </dsp:txXfrm>
    </dsp:sp>
    <dsp:sp modelId="{FA5D3A57-9F03-4668-8844-40DDD4BA2E21}">
      <dsp:nvSpPr>
        <dsp:cNvPr id="0" name=""/>
        <dsp:cNvSpPr/>
      </dsp:nvSpPr>
      <dsp:spPr>
        <a:xfrm rot="16200000">
          <a:off x="1577131"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Graduación de la Escuela Secundaria</a:t>
          </a:r>
          <a:endParaRPr lang="en-US" sz="1200" kern="1200">
            <a:solidFill>
              <a:schemeClr val="tx1"/>
            </a:solidFill>
          </a:endParaRPr>
        </a:p>
      </dsp:txBody>
      <dsp:txXfrm rot="5400000">
        <a:off x="3114228" y="807719"/>
        <a:ext cx="964406" cy="2423160"/>
      </dsp:txXfrm>
    </dsp:sp>
    <dsp:sp modelId="{065E615A-FD0D-4832-B9D7-C99B1F2DC141}">
      <dsp:nvSpPr>
        <dsp:cNvPr id="0" name=""/>
        <dsp:cNvSpPr/>
      </dsp:nvSpPr>
      <dsp:spPr>
        <a:xfrm rot="16200000">
          <a:off x="2613868"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Después de la Escuela Secundaria, ¿qué hay?</a:t>
          </a:r>
          <a:endParaRPr lang="en-US" sz="1200" kern="1200">
            <a:solidFill>
              <a:schemeClr val="tx1"/>
            </a:solidFill>
          </a:endParaRPr>
        </a:p>
      </dsp:txBody>
      <dsp:txXfrm rot="5400000">
        <a:off x="4150965" y="807719"/>
        <a:ext cx="964406" cy="2423160"/>
      </dsp:txXfrm>
    </dsp:sp>
    <dsp:sp modelId="{E4C70949-4D21-4FF1-895C-A7A5FD590FD1}">
      <dsp:nvSpPr>
        <dsp:cNvPr id="0" name=""/>
        <dsp:cNvSpPr/>
      </dsp:nvSpPr>
      <dsp:spPr>
        <a:xfrm rot="16200000">
          <a:off x="3650605"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Ayuda Económica</a:t>
          </a:r>
          <a:endParaRPr lang="en-US" sz="1200" kern="1200">
            <a:solidFill>
              <a:schemeClr val="tx1"/>
            </a:solidFill>
          </a:endParaRPr>
        </a:p>
      </dsp:txBody>
      <dsp:txXfrm rot="5400000">
        <a:off x="5187702" y="807719"/>
        <a:ext cx="964406" cy="2423160"/>
      </dsp:txXfrm>
    </dsp:sp>
    <dsp:sp modelId="{4D90DF69-109C-42B0-BB97-02C35290A4FC}">
      <dsp:nvSpPr>
        <dsp:cNvPr id="0" name=""/>
        <dsp:cNvSpPr/>
      </dsp:nvSpPr>
      <dsp:spPr>
        <a:xfrm rot="16200000">
          <a:off x="4687341"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Toma de Decisiones de Carreras</a:t>
          </a:r>
          <a:endParaRPr lang="en-US" sz="1200" kern="1200">
            <a:solidFill>
              <a:schemeClr val="tx1"/>
            </a:solidFill>
          </a:endParaRPr>
        </a:p>
      </dsp:txBody>
      <dsp:txXfrm rot="5400000">
        <a:off x="6224438" y="807719"/>
        <a:ext cx="964406" cy="2423160"/>
      </dsp:txXfrm>
    </dsp:sp>
    <dsp:sp modelId="{3FB1F17B-F38F-4C9F-A7EE-802813133C03}">
      <dsp:nvSpPr>
        <dsp:cNvPr id="0" name=""/>
        <dsp:cNvSpPr/>
      </dsp:nvSpPr>
      <dsp:spPr>
        <a:xfrm rot="16200000">
          <a:off x="5724078"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0" rIns="74910" bIns="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Poblaciones Especiales</a:t>
          </a:r>
          <a:endParaRPr lang="en-US" sz="1200" kern="1200">
            <a:solidFill>
              <a:schemeClr val="tx1"/>
            </a:solidFill>
          </a:endParaRPr>
        </a:p>
      </dsp:txBody>
      <dsp:txXfrm rot="5400000">
        <a:off x="7261175" y="807719"/>
        <a:ext cx="964406" cy="24231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1" tIns="45716" rIns="91431" bIns="45716" rtlCol="0"/>
          <a:lstStyle>
            <a:lvl1pPr algn="r">
              <a:defRPr sz="1200"/>
            </a:lvl1pPr>
          </a:lstStyle>
          <a:p>
            <a:fld id="{8F8FE57D-2C61-4EC8-AFED-0FA71BFE9769}" type="datetimeFigureOut">
              <a:rPr lang="en-US" smtClean="0"/>
              <a:pPr/>
              <a:t>4/3/2012</a:t>
            </a:fld>
            <a:endParaRPr lang="en-US"/>
          </a:p>
        </p:txBody>
      </p:sp>
      <p:sp>
        <p:nvSpPr>
          <p:cNvPr id="4" name="Footer Placeholder 3"/>
          <p:cNvSpPr>
            <a:spLocks noGrp="1"/>
          </p:cNvSpPr>
          <p:nvPr>
            <p:ph type="ftr" sz="quarter" idx="2"/>
          </p:nvPr>
        </p:nvSpPr>
        <p:spPr>
          <a:xfrm>
            <a:off x="1" y="8685214"/>
            <a:ext cx="2971800" cy="45720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7200"/>
          </a:xfrm>
          <a:prstGeom prst="rect">
            <a:avLst/>
          </a:prstGeom>
        </p:spPr>
        <p:txBody>
          <a:bodyPr vert="horz" lIns="91431" tIns="45716" rIns="91431" bIns="45716" rtlCol="0" anchor="b"/>
          <a:lstStyle>
            <a:lvl1pPr algn="r">
              <a:defRPr sz="1200"/>
            </a:lvl1pPr>
          </a:lstStyle>
          <a:p>
            <a:fld id="{36CE023A-896C-4FAB-B3FE-05F1E5F9FD0C}" type="slidenum">
              <a:rPr lang="en-US" smtClean="0"/>
              <a:pPr/>
              <a:t>‹#›</a:t>
            </a:fld>
            <a:endParaRPr lang="en-US"/>
          </a:p>
        </p:txBody>
      </p:sp>
    </p:spTree>
    <p:extLst>
      <p:ext uri="{BB962C8B-B14F-4D97-AF65-F5344CB8AC3E}">
        <p14:creationId xmlns:p14="http://schemas.microsoft.com/office/powerpoint/2010/main" val="3486169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1" tIns="45716" rIns="91431" bIns="45716" rtlCol="0"/>
          <a:lstStyle>
            <a:lvl1pPr algn="r">
              <a:defRPr sz="1200"/>
            </a:lvl1pPr>
          </a:lstStyle>
          <a:p>
            <a:fld id="{1248229C-E2C1-4232-8900-E867ACB4677B}" type="datetimeFigureOut">
              <a:rPr lang="en-US" smtClean="0"/>
              <a:pPr/>
              <a:t>4/3/2012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31" tIns="45716" rIns="91431" bIns="45716" rtlCol="0" anchor="b"/>
          <a:lstStyle>
            <a:lvl1pPr algn="r">
              <a:defRPr sz="1200"/>
            </a:lvl1pPr>
          </a:lstStyle>
          <a:p>
            <a:fld id="{8F58A8EC-5E34-425F-AC5C-B4E0A7B4F497}" type="slidenum">
              <a:rPr lang="en-US" smtClean="0"/>
              <a:pPr/>
              <a:t>‹#›</a:t>
            </a:fld>
            <a:endParaRPr lang="en-US"/>
          </a:p>
        </p:txBody>
      </p:sp>
    </p:spTree>
    <p:extLst>
      <p:ext uri="{BB962C8B-B14F-4D97-AF65-F5344CB8AC3E}">
        <p14:creationId xmlns:p14="http://schemas.microsoft.com/office/powerpoint/2010/main" val="306572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58A8EC-5E34-425F-AC5C-B4E0A7B4F4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numCol="2" spcCol="182862">
            <a:normAutofit/>
          </a:bodyPr>
          <a:lstStyle/>
          <a:p>
            <a:r>
              <a:rPr lang="en-US" sz="1400" b="1" dirty="0"/>
              <a:t>Falling pictures</a:t>
            </a:r>
          </a:p>
          <a:p>
            <a:r>
              <a:rPr lang="en-US" sz="1400" dirty="0"/>
              <a:t>(Intermediate)</a:t>
            </a:r>
          </a:p>
          <a:p>
            <a:endParaRPr lang="en-US" dirty="0"/>
          </a:p>
          <a:p>
            <a:endParaRPr lang="en-US" dirty="0"/>
          </a:p>
          <a:p>
            <a:r>
              <a:rPr lang="en-US" dirty="0"/>
              <a:t>To reproduce the picture effects on this slide, do the following:</a:t>
            </a:r>
          </a:p>
          <a:p>
            <a:pPr marL="228578" indent="-228578">
              <a:buFont typeface="+mj-lt"/>
              <a:buAutoNum type="arabicPeriod"/>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28578" indent="-228578">
              <a:buFont typeface="+mj-lt"/>
              <a:buAutoNum type="arabicPeriod"/>
            </a:pPr>
            <a:r>
              <a:rPr lang="en-US" dirty="0"/>
              <a:t>On the </a:t>
            </a:r>
            <a:r>
              <a:rPr lang="en-US" b="1" dirty="0"/>
              <a:t>Insert</a:t>
            </a:r>
            <a:r>
              <a:rPr lang="en-US" dirty="0"/>
              <a:t> tab, in the </a:t>
            </a:r>
            <a:r>
              <a:rPr lang="en-US" b="1" dirty="0"/>
              <a:t>Illustrations</a:t>
            </a:r>
            <a:r>
              <a:rPr lang="en-US" dirty="0"/>
              <a:t> group, click </a:t>
            </a:r>
            <a:r>
              <a:rPr lang="en-US" b="1" dirty="0"/>
              <a:t>Picture</a:t>
            </a:r>
            <a:r>
              <a:rPr lang="en-US" dirty="0"/>
              <a:t>. </a:t>
            </a:r>
          </a:p>
          <a:p>
            <a:pPr marL="228578" indent="-228578">
              <a:buFont typeface="+mj-lt"/>
              <a:buAutoNum type="arabicPeriod"/>
            </a:pPr>
            <a:r>
              <a:rPr lang="en-US" dirty="0"/>
              <a:t>In the </a:t>
            </a:r>
            <a:r>
              <a:rPr lang="en-US" b="1" dirty="0"/>
              <a:t>Insert Picture </a:t>
            </a:r>
            <a:r>
              <a:rPr lang="en-US" dirty="0"/>
              <a:t>dialog box, select a picture, and then click </a:t>
            </a:r>
            <a:r>
              <a:rPr lang="en-US" b="1" dirty="0"/>
              <a:t>Insert</a:t>
            </a:r>
            <a:r>
              <a:rPr lang="en-US" dirty="0"/>
              <a:t>. </a:t>
            </a:r>
          </a:p>
          <a:p>
            <a:pPr marL="228578" indent="-228578">
              <a:buFont typeface="+mj-lt"/>
              <a:buAutoNum type="arabicPeriod"/>
            </a:pPr>
            <a:r>
              <a:rPr lang="en-US" dirty="0"/>
              <a:t>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resize or crop the picture as needed so that under </a:t>
            </a:r>
            <a:r>
              <a:rPr lang="en-US" b="1" dirty="0"/>
              <a:t>Size and rotate</a:t>
            </a:r>
            <a:r>
              <a:rPr lang="en-US" dirty="0"/>
              <a:t>, the </a:t>
            </a:r>
            <a:r>
              <a:rPr lang="en-US" b="1" dirty="0"/>
              <a:t>Height</a:t>
            </a:r>
            <a:r>
              <a:rPr lang="en-US" dirty="0"/>
              <a:t> box is set to </a:t>
            </a:r>
            <a:r>
              <a:rPr lang="en-US" b="1" dirty="0"/>
              <a:t>2.93”</a:t>
            </a:r>
            <a:r>
              <a:rPr lang="en-US" dirty="0"/>
              <a:t> and the </a:t>
            </a:r>
            <a:r>
              <a:rPr lang="en-US" b="1" dirty="0"/>
              <a:t>Width</a:t>
            </a:r>
            <a:r>
              <a:rPr lang="en-US" dirty="0"/>
              <a:t> box is set to </a:t>
            </a:r>
            <a:r>
              <a:rPr lang="en-US" b="1" dirty="0"/>
              <a:t>4.41”</a:t>
            </a:r>
            <a:r>
              <a:rPr lang="en-US" dirty="0"/>
              <a:t>. Resize the picture under </a:t>
            </a:r>
            <a:r>
              <a:rPr lang="en-US" b="1" dirty="0"/>
              <a:t>Size and rotate </a:t>
            </a:r>
            <a:r>
              <a:rPr lang="en-US" dirty="0"/>
              <a:t>by entering values into the </a:t>
            </a:r>
            <a:r>
              <a:rPr lang="en-US" b="1" dirty="0"/>
              <a:t>Height</a:t>
            </a:r>
            <a:r>
              <a:rPr lang="en-US" dirty="0"/>
              <a:t> and </a:t>
            </a:r>
            <a:r>
              <a:rPr lang="en-US" b="1" dirty="0"/>
              <a:t>Width</a:t>
            </a:r>
            <a:r>
              <a:rPr lang="en-US" dirty="0"/>
              <a:t> boxes. Crop the picture under </a:t>
            </a:r>
            <a:r>
              <a:rPr lang="en-US" b="1" dirty="0"/>
              <a:t>Crop from </a:t>
            </a:r>
            <a:r>
              <a:rPr lang="en-US" dirty="0"/>
              <a:t>by entering values into the </a:t>
            </a:r>
            <a:r>
              <a:rPr lang="en-US" b="1" dirty="0"/>
              <a:t>Left</a:t>
            </a:r>
            <a:r>
              <a:rPr lang="en-US" dirty="0"/>
              <a:t>, </a:t>
            </a:r>
            <a:r>
              <a:rPr lang="en-US" b="1" dirty="0"/>
              <a:t>Right</a:t>
            </a:r>
            <a:r>
              <a:rPr lang="en-US" dirty="0"/>
              <a:t>, </a:t>
            </a:r>
            <a:r>
              <a:rPr lang="en-US" b="1" dirty="0"/>
              <a:t>Top</a:t>
            </a:r>
            <a:r>
              <a:rPr lang="en-US" dirty="0"/>
              <a:t>, and </a:t>
            </a:r>
            <a:r>
              <a:rPr lang="en-US" b="1" dirty="0"/>
              <a:t>Bottom</a:t>
            </a:r>
            <a:r>
              <a:rPr lang="en-US" dirty="0"/>
              <a:t> boxes.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a:t>
            </a:r>
            <a:r>
              <a:rPr lang="en-US" b="1" dirty="0"/>
              <a:t>Picture Styles </a:t>
            </a:r>
            <a:r>
              <a:rPr lang="en-US" dirty="0"/>
              <a:t>group, click </a:t>
            </a:r>
            <a:r>
              <a:rPr lang="en-US" b="1" dirty="0"/>
              <a:t>More</a:t>
            </a:r>
            <a:r>
              <a:rPr lang="en-US" dirty="0"/>
              <a:t>, and then click </a:t>
            </a:r>
            <a:r>
              <a:rPr lang="en-US" b="1" dirty="0"/>
              <a:t>Beveled Matte, White </a:t>
            </a:r>
            <a:r>
              <a:rPr lang="en-US" dirty="0"/>
              <a:t>(first row, second option from the left).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under </a:t>
            </a:r>
            <a:r>
              <a:rPr lang="en-US" b="1" dirty="0"/>
              <a:t>Size and rotate</a:t>
            </a:r>
            <a:r>
              <a:rPr lang="en-US" dirty="0"/>
              <a:t>, in the </a:t>
            </a:r>
            <a:r>
              <a:rPr lang="en-US" b="1" dirty="0"/>
              <a:t>Rotation</a:t>
            </a:r>
            <a:r>
              <a:rPr lang="en-US" dirty="0"/>
              <a:t> box, enter </a:t>
            </a:r>
            <a:r>
              <a:rPr lang="en-US" b="1" dirty="0"/>
              <a:t>5°</a:t>
            </a:r>
            <a:r>
              <a:rPr lang="en-US" dirty="0"/>
              <a:t>.</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Picture Styles </a:t>
            </a:r>
            <a:r>
              <a:rPr lang="en-US" dirty="0"/>
              <a:t>group, click the </a:t>
            </a:r>
            <a:r>
              <a:rPr lang="en-US" b="1" dirty="0"/>
              <a:t>Format</a:t>
            </a:r>
            <a:r>
              <a:rPr lang="en-US" dirty="0"/>
              <a:t> </a:t>
            </a:r>
            <a:r>
              <a:rPr lang="en-US" b="1" dirty="0"/>
              <a:t>Picture</a:t>
            </a:r>
            <a:r>
              <a:rPr lang="en-US" dirty="0"/>
              <a:t> dialog box launcher. In the </a:t>
            </a:r>
            <a:r>
              <a:rPr lang="en-US" b="1" dirty="0"/>
              <a:t>Format</a:t>
            </a:r>
            <a:r>
              <a:rPr lang="en-US" dirty="0"/>
              <a:t> </a:t>
            </a:r>
            <a:r>
              <a:rPr lang="en-US" b="1" dirty="0"/>
              <a:t>Picture</a:t>
            </a:r>
            <a:r>
              <a:rPr lang="en-US" dirty="0"/>
              <a:t> dialog box, in the left pane, click </a:t>
            </a:r>
            <a:r>
              <a:rPr lang="en-US" b="1" dirty="0"/>
              <a:t>Shadow</a:t>
            </a:r>
            <a:r>
              <a:rPr lang="en-US" dirty="0"/>
              <a:t>. In the </a:t>
            </a:r>
            <a:r>
              <a:rPr lang="en-US" b="1" dirty="0"/>
              <a:t>Shadow</a:t>
            </a:r>
            <a:r>
              <a:rPr lang="en-US" dirty="0"/>
              <a:t> pane, click the button next to </a:t>
            </a:r>
            <a:r>
              <a:rPr lang="en-US" b="1" dirty="0"/>
              <a:t>Presets</a:t>
            </a:r>
            <a:r>
              <a:rPr lang="en-US" dirty="0"/>
              <a:t>, and then under </a:t>
            </a:r>
            <a:r>
              <a:rPr lang="en-US" b="1" dirty="0"/>
              <a:t>Outer</a:t>
            </a:r>
            <a:r>
              <a:rPr lang="en-US" dirty="0"/>
              <a:t> click </a:t>
            </a:r>
            <a:r>
              <a:rPr lang="en-US" b="1" dirty="0"/>
              <a:t>Offset Diagonal Bottom Left</a:t>
            </a:r>
            <a:r>
              <a:rPr lang="en-US" dirty="0"/>
              <a:t> (first row, third option from the left). In the </a:t>
            </a:r>
            <a:r>
              <a:rPr lang="en-US" b="1" dirty="0"/>
              <a:t>Distance</a:t>
            </a:r>
            <a:r>
              <a:rPr lang="en-US" dirty="0"/>
              <a:t> box, enter </a:t>
            </a:r>
            <a:r>
              <a:rPr lang="en-US" b="1" dirty="0"/>
              <a:t>20 pt</a:t>
            </a:r>
            <a:r>
              <a:rPr lang="en-US" dirty="0"/>
              <a:t>. </a:t>
            </a:r>
          </a:p>
          <a:p>
            <a:pPr marL="228578" indent="-228578">
              <a:buFont typeface="+mj-lt"/>
              <a:buAutoNum type="arabicPeriod"/>
            </a:pPr>
            <a:r>
              <a:rPr lang="en-US" dirty="0"/>
              <a:t>Drag the picture into the top right corner of the slide.</a:t>
            </a:r>
          </a:p>
          <a:p>
            <a:pPr marL="228578" indent="-228578">
              <a:buFont typeface="+mj-lt"/>
              <a:buAutoNum type="arabicPeriod"/>
            </a:pPr>
            <a:r>
              <a:rPr lang="en-US" dirty="0"/>
              <a:t>Select the picture. On the </a:t>
            </a:r>
            <a:r>
              <a:rPr lang="en-US" b="1" dirty="0"/>
              <a:t>Home</a:t>
            </a:r>
            <a:r>
              <a:rPr lang="en-US" dirty="0"/>
              <a:t> tab, in the </a:t>
            </a:r>
            <a:r>
              <a:rPr lang="en-US" b="1" dirty="0"/>
              <a:t>Clipboard</a:t>
            </a:r>
            <a:r>
              <a:rPr lang="en-US" dirty="0"/>
              <a:t> group, click the arrow under </a:t>
            </a:r>
            <a:r>
              <a:rPr lang="en-US" b="1" dirty="0"/>
              <a:t>Paste</a:t>
            </a:r>
            <a:r>
              <a:rPr lang="en-US" dirty="0"/>
              <a:t>, and then click </a:t>
            </a:r>
            <a:r>
              <a:rPr lang="en-US" b="1" dirty="0"/>
              <a:t>Duplicate</a:t>
            </a:r>
            <a:r>
              <a:rPr lang="en-US" dirty="0"/>
              <a:t>.</a:t>
            </a:r>
          </a:p>
          <a:p>
            <a:pPr marL="228578" indent="-228578">
              <a:buFont typeface="+mj-lt"/>
              <a:buAutoNum type="arabicPeriod"/>
            </a:pPr>
            <a:r>
              <a:rPr lang="en-US" dirty="0"/>
              <a:t>Drag the second (duplicate) picture to the left middle of the slide.</a:t>
            </a:r>
          </a:p>
          <a:p>
            <a:pPr marL="228578" indent="-228578">
              <a:buFont typeface="+mj-lt"/>
              <a:buAutoNum type="arabicPeriod"/>
            </a:pPr>
            <a:r>
              <a:rPr lang="en-US" dirty="0"/>
              <a:t>Select the second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 </a:t>
            </a:r>
            <a:r>
              <a:rPr lang="en-US" dirty="0"/>
              <a:t>dialog box launcher. In the </a:t>
            </a:r>
            <a:r>
              <a:rPr lang="en-US" b="1" dirty="0"/>
              <a:t>Size and Position </a:t>
            </a:r>
            <a:r>
              <a:rPr lang="en-US" dirty="0"/>
              <a:t>dialog box, on the </a:t>
            </a:r>
            <a:r>
              <a:rPr lang="en-US" b="1" dirty="0"/>
              <a:t>Size</a:t>
            </a:r>
            <a:r>
              <a:rPr lang="en-US" dirty="0"/>
              <a:t> tab, under </a:t>
            </a:r>
            <a:r>
              <a:rPr lang="en-US" b="1" dirty="0"/>
              <a:t>Size and rotation</a:t>
            </a:r>
            <a:r>
              <a:rPr lang="en-US" dirty="0"/>
              <a:t>, in the </a:t>
            </a:r>
            <a:r>
              <a:rPr lang="en-US" b="1" dirty="0"/>
              <a:t>Rotation</a:t>
            </a:r>
            <a:r>
              <a:rPr lang="en-US" dirty="0"/>
              <a:t> box, enter </a:t>
            </a:r>
            <a:r>
              <a:rPr lang="en-US" b="1" dirty="0"/>
              <a:t>0°</a:t>
            </a:r>
            <a:r>
              <a:rPr lang="en-US" dirty="0"/>
              <a:t>.</a:t>
            </a:r>
          </a:p>
          <a:p>
            <a:pPr marL="228578" indent="-228578">
              <a:buFont typeface="+mj-lt"/>
              <a:buAutoNum type="arabicPeriod"/>
            </a:pPr>
            <a:r>
              <a:rPr lang="en-US" dirty="0"/>
              <a:t>Right-click the second picture and click </a:t>
            </a:r>
            <a:r>
              <a:rPr lang="en-US" b="1" dirty="0"/>
              <a:t>Change Picture</a:t>
            </a:r>
            <a:r>
              <a:rPr lang="en-US" dirty="0"/>
              <a:t>. </a:t>
            </a:r>
          </a:p>
          <a:p>
            <a:pPr marL="228578" indent="-228578">
              <a:buFont typeface="+mj-lt"/>
              <a:buAutoNum type="arabicPeriod"/>
            </a:pPr>
            <a:r>
              <a:rPr lang="en-US" dirty="0"/>
              <a:t>In the </a:t>
            </a:r>
            <a:r>
              <a:rPr lang="en-US" b="1" dirty="0"/>
              <a:t>Insert Picture </a:t>
            </a:r>
            <a:r>
              <a:rPr lang="en-US" dirty="0"/>
              <a:t>dialog box, select a picture, and then click </a:t>
            </a:r>
            <a:r>
              <a:rPr lang="en-US" b="1" dirty="0"/>
              <a:t>Insert</a:t>
            </a:r>
            <a:r>
              <a:rPr lang="en-US" dirty="0"/>
              <a:t>. </a:t>
            </a:r>
          </a:p>
          <a:p>
            <a:pPr marL="228578" indent="-228578">
              <a:buFont typeface="+mj-lt"/>
              <a:buAutoNum type="arabicPeriod"/>
            </a:pPr>
            <a:r>
              <a:rPr lang="en-US" dirty="0"/>
              <a:t>Select the second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resize or crop the picture as needed so that under </a:t>
            </a:r>
            <a:r>
              <a:rPr lang="en-US" b="1" dirty="0"/>
              <a:t>Size and rotate</a:t>
            </a:r>
            <a:r>
              <a:rPr lang="en-US" dirty="0"/>
              <a:t>, the </a:t>
            </a:r>
            <a:r>
              <a:rPr lang="en-US" b="1" dirty="0"/>
              <a:t>Height</a:t>
            </a:r>
            <a:r>
              <a:rPr lang="en-US" dirty="0"/>
              <a:t> box is set to </a:t>
            </a:r>
            <a:r>
              <a:rPr lang="en-US" b="1" dirty="0"/>
              <a:t>2.93”</a:t>
            </a:r>
            <a:r>
              <a:rPr lang="en-US" dirty="0"/>
              <a:t> and the </a:t>
            </a:r>
            <a:r>
              <a:rPr lang="en-US" b="1" dirty="0"/>
              <a:t>Width</a:t>
            </a:r>
            <a:r>
              <a:rPr lang="en-US" dirty="0"/>
              <a:t> box is set to </a:t>
            </a:r>
            <a:r>
              <a:rPr lang="en-US" b="1" dirty="0"/>
              <a:t>4.41”</a:t>
            </a:r>
            <a:r>
              <a:rPr lang="en-US" dirty="0"/>
              <a:t>. Resize the picture under </a:t>
            </a:r>
            <a:r>
              <a:rPr lang="en-US" b="1" dirty="0"/>
              <a:t>Size and rotate </a:t>
            </a:r>
            <a:r>
              <a:rPr lang="en-US" dirty="0"/>
              <a:t>by entering values into the </a:t>
            </a:r>
            <a:r>
              <a:rPr lang="en-US" b="1" dirty="0"/>
              <a:t>Height</a:t>
            </a:r>
            <a:r>
              <a:rPr lang="en-US" dirty="0"/>
              <a:t> and </a:t>
            </a:r>
            <a:r>
              <a:rPr lang="en-US" b="1" dirty="0"/>
              <a:t>Width</a:t>
            </a:r>
            <a:r>
              <a:rPr lang="en-US" dirty="0"/>
              <a:t> boxes. Crop the picture under </a:t>
            </a:r>
            <a:r>
              <a:rPr lang="en-US" b="1" dirty="0"/>
              <a:t>Crop from </a:t>
            </a:r>
            <a:r>
              <a:rPr lang="en-US" dirty="0"/>
              <a:t>by entering values into the </a:t>
            </a:r>
            <a:r>
              <a:rPr lang="en-US" b="1" dirty="0"/>
              <a:t>Left</a:t>
            </a:r>
            <a:r>
              <a:rPr lang="en-US" dirty="0"/>
              <a:t>, </a:t>
            </a:r>
            <a:r>
              <a:rPr lang="en-US" b="1" dirty="0"/>
              <a:t>Right</a:t>
            </a:r>
            <a:r>
              <a:rPr lang="en-US" dirty="0"/>
              <a:t>, </a:t>
            </a:r>
            <a:r>
              <a:rPr lang="en-US" b="1" dirty="0"/>
              <a:t>Top</a:t>
            </a:r>
            <a:r>
              <a:rPr lang="en-US" dirty="0"/>
              <a:t>, and </a:t>
            </a:r>
            <a:r>
              <a:rPr lang="en-US" b="1" dirty="0"/>
              <a:t>Bottom</a:t>
            </a:r>
            <a:r>
              <a:rPr lang="en-US" dirty="0"/>
              <a:t> boxes.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Picture Styles </a:t>
            </a:r>
            <a:r>
              <a:rPr lang="en-US" dirty="0"/>
              <a:t>group, click the </a:t>
            </a:r>
            <a:r>
              <a:rPr lang="en-US" b="1" dirty="0"/>
              <a:t>Format</a:t>
            </a:r>
            <a:r>
              <a:rPr lang="en-US" dirty="0"/>
              <a:t> </a:t>
            </a:r>
            <a:r>
              <a:rPr lang="en-US" b="1" dirty="0"/>
              <a:t>Picture</a:t>
            </a:r>
            <a:r>
              <a:rPr lang="en-US" dirty="0"/>
              <a:t> dialog box launcher. In the </a:t>
            </a:r>
            <a:r>
              <a:rPr lang="en-US" b="1" dirty="0"/>
              <a:t>Format</a:t>
            </a:r>
            <a:r>
              <a:rPr lang="en-US" dirty="0"/>
              <a:t> </a:t>
            </a:r>
            <a:r>
              <a:rPr lang="en-US" b="1" dirty="0"/>
              <a:t>Picture</a:t>
            </a:r>
            <a:r>
              <a:rPr lang="en-US" dirty="0"/>
              <a:t> dialog box, in the left pane, click </a:t>
            </a:r>
            <a:r>
              <a:rPr lang="en-US" b="1" dirty="0"/>
              <a:t>3-D Rotation</a:t>
            </a:r>
            <a:r>
              <a:rPr lang="en-US" dirty="0"/>
              <a:t>.</a:t>
            </a:r>
            <a:r>
              <a:rPr lang="en-US" b="1" dirty="0"/>
              <a:t> I</a:t>
            </a:r>
            <a:r>
              <a:rPr lang="en-US" dirty="0"/>
              <a:t>n the </a:t>
            </a:r>
            <a:r>
              <a:rPr lang="en-US" b="1" dirty="0"/>
              <a:t>3-D Rotation </a:t>
            </a:r>
            <a:r>
              <a:rPr lang="en-US" dirty="0"/>
              <a:t>pane, click the button next to </a:t>
            </a:r>
            <a:r>
              <a:rPr lang="en-US" b="1" dirty="0"/>
              <a:t>Presets</a:t>
            </a:r>
            <a:r>
              <a:rPr lang="en-US" dirty="0"/>
              <a:t>, under </a:t>
            </a:r>
            <a:r>
              <a:rPr lang="en-US" b="1" dirty="0"/>
              <a:t>Perspective</a:t>
            </a:r>
            <a:r>
              <a:rPr lang="en-US" dirty="0"/>
              <a:t> click </a:t>
            </a:r>
            <a:r>
              <a:rPr lang="en-US" b="1" dirty="0"/>
              <a:t>Perspective Relaxed </a:t>
            </a:r>
            <a:r>
              <a:rPr lang="en-US" dirty="0"/>
              <a:t>(second row, third option from the left), and then do the following: </a:t>
            </a:r>
          </a:p>
          <a:p>
            <a:pPr marL="685732" lvl="1" indent="-228578">
              <a:buFont typeface="Arial" pitchFamily="34" charset="0"/>
              <a:buChar char="•"/>
            </a:pPr>
            <a:r>
              <a:rPr lang="en-US" dirty="0"/>
              <a:t>In the </a:t>
            </a:r>
            <a:r>
              <a:rPr lang="en-US" b="1" dirty="0"/>
              <a:t>X</a:t>
            </a:r>
            <a:r>
              <a:rPr lang="en-US" dirty="0"/>
              <a:t> box, enter </a:t>
            </a:r>
            <a:r>
              <a:rPr lang="en-US" b="1" dirty="0"/>
              <a:t>0°</a:t>
            </a:r>
            <a:r>
              <a:rPr lang="en-US" dirty="0"/>
              <a:t>.</a:t>
            </a:r>
          </a:p>
          <a:p>
            <a:pPr marL="685732" lvl="1" indent="-228578">
              <a:buFont typeface="Arial" pitchFamily="34" charset="0"/>
              <a:buChar char="•"/>
            </a:pPr>
            <a:r>
              <a:rPr lang="en-US" dirty="0"/>
              <a:t>In the </a:t>
            </a:r>
            <a:r>
              <a:rPr lang="en-US" b="1" dirty="0"/>
              <a:t>Y</a:t>
            </a:r>
            <a:r>
              <a:rPr lang="en-US" dirty="0"/>
              <a:t> box, enter </a:t>
            </a:r>
            <a:r>
              <a:rPr lang="en-US" b="1" dirty="0"/>
              <a:t>320°</a:t>
            </a:r>
            <a:r>
              <a:rPr lang="en-US" dirty="0"/>
              <a:t>.</a:t>
            </a:r>
          </a:p>
          <a:p>
            <a:pPr marL="685732" lvl="1" indent="-228578">
              <a:buFont typeface="Arial" pitchFamily="34" charset="0"/>
              <a:buChar char="•"/>
            </a:pPr>
            <a:r>
              <a:rPr lang="en-US" dirty="0"/>
              <a:t>In the </a:t>
            </a:r>
            <a:r>
              <a:rPr lang="en-US" b="1" dirty="0"/>
              <a:t>Z</a:t>
            </a:r>
            <a:r>
              <a:rPr lang="en-US" dirty="0"/>
              <a:t> box, enter </a:t>
            </a:r>
            <a:r>
              <a:rPr lang="en-US" b="1" dirty="0"/>
              <a:t>10°</a:t>
            </a:r>
            <a:r>
              <a:rPr lang="en-US" dirty="0"/>
              <a:t>.</a:t>
            </a:r>
          </a:p>
          <a:p>
            <a:pPr marL="685732" lvl="1" indent="-228578">
              <a:buFont typeface="Arial" pitchFamily="34" charset="0"/>
              <a:buChar char="•"/>
            </a:pPr>
            <a:r>
              <a:rPr lang="en-US" dirty="0"/>
              <a:t>In the </a:t>
            </a:r>
            <a:r>
              <a:rPr lang="en-US" b="1" dirty="0"/>
              <a:t>Perspective</a:t>
            </a:r>
            <a:r>
              <a:rPr lang="en-US" dirty="0"/>
              <a:t> box, enter </a:t>
            </a:r>
            <a:r>
              <a:rPr lang="en-US" b="1" dirty="0"/>
              <a:t>80°</a:t>
            </a:r>
            <a:r>
              <a:rPr lang="en-US" dirty="0"/>
              <a:t>. </a:t>
            </a:r>
          </a:p>
          <a:p>
            <a:pPr marL="228578" indent="-228578">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Send to Back</a:t>
            </a:r>
            <a:r>
              <a:rPr lang="en-US" dirty="0"/>
              <a:t>. </a:t>
            </a:r>
          </a:p>
          <a:p>
            <a:pPr marL="228578" indent="-228578">
              <a:buFont typeface="+mj-lt"/>
              <a:buAutoNum type="arabicPeriod"/>
            </a:pPr>
            <a:r>
              <a:rPr lang="en-US" dirty="0"/>
              <a:t>Select the second picture. On the </a:t>
            </a:r>
            <a:r>
              <a:rPr lang="en-US" b="1" dirty="0"/>
              <a:t>Home</a:t>
            </a:r>
            <a:r>
              <a:rPr lang="en-US" dirty="0"/>
              <a:t> tab, in the </a:t>
            </a:r>
            <a:r>
              <a:rPr lang="en-US" b="1" dirty="0"/>
              <a:t>Clipboard</a:t>
            </a:r>
            <a:r>
              <a:rPr lang="en-US" dirty="0"/>
              <a:t> group, click the arrow under </a:t>
            </a:r>
            <a:r>
              <a:rPr lang="en-US" b="1" dirty="0"/>
              <a:t>Paste</a:t>
            </a:r>
            <a:r>
              <a:rPr lang="en-US" dirty="0"/>
              <a:t>, and then click </a:t>
            </a:r>
            <a:r>
              <a:rPr lang="en-US" b="1" dirty="0"/>
              <a:t>Duplicate</a:t>
            </a:r>
            <a:r>
              <a:rPr lang="en-US" dirty="0"/>
              <a:t>.</a:t>
            </a:r>
          </a:p>
          <a:p>
            <a:pPr marL="228578" indent="-228578">
              <a:buFont typeface="+mj-lt"/>
              <a:buAutoNum type="arabicPeriod"/>
            </a:pPr>
            <a:r>
              <a:rPr lang="en-US" dirty="0"/>
              <a:t>Drag the third picture to the bottom right corner of the slide, under the first picture.</a:t>
            </a:r>
          </a:p>
          <a:p>
            <a:pPr marL="228578" indent="-228578">
              <a:buFont typeface="+mj-lt"/>
              <a:buAutoNum type="arabicPeriod"/>
            </a:pPr>
            <a:r>
              <a:rPr lang="en-US" dirty="0"/>
              <a:t>Right-click the third picture and click </a:t>
            </a:r>
            <a:r>
              <a:rPr lang="en-US" b="1" dirty="0"/>
              <a:t>Change Picture</a:t>
            </a:r>
            <a:r>
              <a:rPr lang="en-US" dirty="0"/>
              <a:t>. In the </a:t>
            </a:r>
            <a:r>
              <a:rPr lang="en-US" b="1" dirty="0"/>
              <a:t>Insert Picture </a:t>
            </a:r>
            <a:r>
              <a:rPr lang="en-US" dirty="0"/>
              <a:t>dialog box, select a picture, and then click </a:t>
            </a:r>
            <a:r>
              <a:rPr lang="en-US" b="1" dirty="0"/>
              <a:t>Insert</a:t>
            </a:r>
            <a:r>
              <a:rPr lang="en-US" dirty="0"/>
              <a:t>. </a:t>
            </a:r>
          </a:p>
          <a:p>
            <a:pPr marL="228578" indent="-228578">
              <a:buFont typeface="+mj-lt"/>
              <a:buAutoNum type="arabicPeriod"/>
            </a:pPr>
            <a:r>
              <a:rPr lang="en-US" dirty="0"/>
              <a:t>Select the third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resize or crop the picture as needed so that under </a:t>
            </a:r>
            <a:r>
              <a:rPr lang="en-US" b="1" dirty="0"/>
              <a:t>Size and rotate</a:t>
            </a:r>
            <a:r>
              <a:rPr lang="en-US" dirty="0"/>
              <a:t>, the </a:t>
            </a:r>
            <a:r>
              <a:rPr lang="en-US" b="1" dirty="0"/>
              <a:t>Height</a:t>
            </a:r>
            <a:r>
              <a:rPr lang="en-US" dirty="0"/>
              <a:t> box is set to </a:t>
            </a:r>
            <a:r>
              <a:rPr lang="en-US" b="1" dirty="0"/>
              <a:t>2.93”</a:t>
            </a:r>
            <a:r>
              <a:rPr lang="en-US" dirty="0"/>
              <a:t> and the </a:t>
            </a:r>
            <a:r>
              <a:rPr lang="en-US" b="1" dirty="0"/>
              <a:t>Width</a:t>
            </a:r>
            <a:r>
              <a:rPr lang="en-US" dirty="0"/>
              <a:t> box is set to </a:t>
            </a:r>
            <a:r>
              <a:rPr lang="en-US" b="1" dirty="0"/>
              <a:t>4.41”</a:t>
            </a:r>
            <a:r>
              <a:rPr lang="en-US" dirty="0"/>
              <a:t>. Resize the picture under </a:t>
            </a:r>
            <a:r>
              <a:rPr lang="en-US" b="1" dirty="0"/>
              <a:t>Size and rotate </a:t>
            </a:r>
            <a:r>
              <a:rPr lang="en-US" dirty="0"/>
              <a:t>by entering values into the </a:t>
            </a:r>
            <a:r>
              <a:rPr lang="en-US" b="1" dirty="0"/>
              <a:t>Height</a:t>
            </a:r>
            <a:r>
              <a:rPr lang="en-US" dirty="0"/>
              <a:t> and </a:t>
            </a:r>
            <a:r>
              <a:rPr lang="en-US" b="1" dirty="0"/>
              <a:t>Width</a:t>
            </a:r>
            <a:r>
              <a:rPr lang="en-US" dirty="0"/>
              <a:t> boxes. Crop the picture under </a:t>
            </a:r>
            <a:r>
              <a:rPr lang="en-US" b="1" dirty="0"/>
              <a:t>Crop from </a:t>
            </a:r>
            <a:r>
              <a:rPr lang="en-US" dirty="0"/>
              <a:t>by entering values into the </a:t>
            </a:r>
            <a:r>
              <a:rPr lang="en-US" b="1" dirty="0"/>
              <a:t>Left</a:t>
            </a:r>
            <a:r>
              <a:rPr lang="en-US" dirty="0"/>
              <a:t>, </a:t>
            </a:r>
            <a:r>
              <a:rPr lang="en-US" b="1" dirty="0"/>
              <a:t>Right</a:t>
            </a:r>
            <a:r>
              <a:rPr lang="en-US" dirty="0"/>
              <a:t>, </a:t>
            </a:r>
            <a:r>
              <a:rPr lang="en-US" b="1" dirty="0"/>
              <a:t>Top</a:t>
            </a:r>
            <a:r>
              <a:rPr lang="en-US" dirty="0"/>
              <a:t>, and </a:t>
            </a:r>
            <a:r>
              <a:rPr lang="en-US" b="1" dirty="0"/>
              <a:t>Bottom</a:t>
            </a:r>
            <a:r>
              <a:rPr lang="en-US" dirty="0"/>
              <a:t> boxes.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Picture Styles </a:t>
            </a:r>
            <a:r>
              <a:rPr lang="en-US" dirty="0"/>
              <a:t>group, click the </a:t>
            </a:r>
            <a:r>
              <a:rPr lang="en-US" b="1" dirty="0"/>
              <a:t>Format</a:t>
            </a:r>
            <a:r>
              <a:rPr lang="en-US" dirty="0"/>
              <a:t> </a:t>
            </a:r>
            <a:r>
              <a:rPr lang="en-US" b="1" dirty="0"/>
              <a:t>Shape </a:t>
            </a:r>
            <a:r>
              <a:rPr lang="en-US" dirty="0"/>
              <a:t>dialog box launcher. In the </a:t>
            </a:r>
            <a:r>
              <a:rPr lang="en-US" b="1" dirty="0"/>
              <a:t>Format</a:t>
            </a:r>
            <a:r>
              <a:rPr lang="en-US" dirty="0"/>
              <a:t> </a:t>
            </a:r>
            <a:r>
              <a:rPr lang="en-US" b="1" dirty="0"/>
              <a:t>Picture</a:t>
            </a:r>
            <a:r>
              <a:rPr lang="en-US" dirty="0"/>
              <a:t> dialog box, in the left pane, click </a:t>
            </a:r>
            <a:r>
              <a:rPr lang="en-US" b="1" dirty="0"/>
              <a:t>3-D Rotation</a:t>
            </a:r>
            <a:r>
              <a:rPr lang="en-US" dirty="0"/>
              <a:t>.</a:t>
            </a:r>
            <a:r>
              <a:rPr lang="en-US" b="1" dirty="0"/>
              <a:t> I</a:t>
            </a:r>
            <a:r>
              <a:rPr lang="en-US" dirty="0"/>
              <a:t>n the </a:t>
            </a:r>
            <a:r>
              <a:rPr lang="en-US" b="1" dirty="0"/>
              <a:t>3-D Rotation </a:t>
            </a:r>
            <a:r>
              <a:rPr lang="en-US" dirty="0"/>
              <a:t>pane, click the button next to </a:t>
            </a:r>
            <a:r>
              <a:rPr lang="en-US" b="1" dirty="0"/>
              <a:t>Presets</a:t>
            </a:r>
            <a:r>
              <a:rPr lang="en-US" dirty="0"/>
              <a:t>, under </a:t>
            </a:r>
            <a:r>
              <a:rPr lang="en-US" b="1" dirty="0"/>
              <a:t>Perspective</a:t>
            </a:r>
            <a:r>
              <a:rPr lang="en-US" dirty="0"/>
              <a:t> click </a:t>
            </a:r>
            <a:r>
              <a:rPr lang="en-US" b="1" dirty="0"/>
              <a:t>Perspective Relaxed </a:t>
            </a:r>
            <a:r>
              <a:rPr lang="en-US" dirty="0"/>
              <a:t>(second row, third option from the left), and then do the following: </a:t>
            </a:r>
          </a:p>
          <a:p>
            <a:pPr marL="685732" lvl="1" indent="-228578">
              <a:buFont typeface="Arial" pitchFamily="34" charset="0"/>
              <a:buChar char="•"/>
            </a:pPr>
            <a:r>
              <a:rPr lang="en-US" dirty="0"/>
              <a:t>In the </a:t>
            </a:r>
            <a:r>
              <a:rPr lang="en-US" b="1" dirty="0"/>
              <a:t>X</a:t>
            </a:r>
            <a:r>
              <a:rPr lang="en-US" dirty="0"/>
              <a:t> box, enter </a:t>
            </a:r>
            <a:r>
              <a:rPr lang="en-US" b="1" dirty="0"/>
              <a:t>0°</a:t>
            </a:r>
            <a:r>
              <a:rPr lang="en-US" dirty="0"/>
              <a:t>.</a:t>
            </a:r>
          </a:p>
          <a:p>
            <a:pPr marL="685732" lvl="1" indent="-228578">
              <a:buFont typeface="Arial" pitchFamily="34" charset="0"/>
              <a:buChar char="•"/>
            </a:pPr>
            <a:r>
              <a:rPr lang="en-US" dirty="0"/>
              <a:t>In the </a:t>
            </a:r>
            <a:r>
              <a:rPr lang="en-US" b="1" dirty="0"/>
              <a:t>Y</a:t>
            </a:r>
            <a:r>
              <a:rPr lang="en-US" dirty="0"/>
              <a:t> box, enter </a:t>
            </a:r>
            <a:r>
              <a:rPr lang="en-US" b="1" dirty="0"/>
              <a:t>300°</a:t>
            </a:r>
            <a:r>
              <a:rPr lang="en-US" dirty="0"/>
              <a:t>.</a:t>
            </a:r>
          </a:p>
          <a:p>
            <a:pPr marL="685732" lvl="1" indent="-228578">
              <a:buFont typeface="Arial" pitchFamily="34" charset="0"/>
              <a:buChar char="•"/>
            </a:pPr>
            <a:r>
              <a:rPr lang="en-US" dirty="0"/>
              <a:t>In the </a:t>
            </a:r>
            <a:r>
              <a:rPr lang="en-US" b="1" dirty="0"/>
              <a:t>Z</a:t>
            </a:r>
            <a:r>
              <a:rPr lang="en-US" dirty="0"/>
              <a:t> box, enter </a:t>
            </a:r>
            <a:r>
              <a:rPr lang="en-US" b="1" dirty="0"/>
              <a:t>0°</a:t>
            </a:r>
            <a:r>
              <a:rPr lang="en-US" dirty="0"/>
              <a:t>.</a:t>
            </a:r>
          </a:p>
          <a:p>
            <a:pPr marL="685732" lvl="1" indent="-228578">
              <a:buFont typeface="Arial" pitchFamily="34" charset="0"/>
              <a:buChar char="•"/>
            </a:pPr>
            <a:r>
              <a:rPr lang="en-US" dirty="0"/>
              <a:t>In the </a:t>
            </a:r>
            <a:r>
              <a:rPr lang="en-US" b="1" dirty="0"/>
              <a:t>Perspective</a:t>
            </a:r>
            <a:r>
              <a:rPr lang="en-US" dirty="0"/>
              <a:t> box, enter </a:t>
            </a:r>
            <a:r>
              <a:rPr lang="en-US" b="1" dirty="0"/>
              <a:t>60°</a:t>
            </a:r>
            <a:r>
              <a:rPr lang="en-US" dirty="0"/>
              <a:t>. </a:t>
            </a:r>
          </a:p>
          <a:p>
            <a:pPr marL="228578" indent="-228578">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Send to Back</a:t>
            </a:r>
            <a:r>
              <a:rPr lang="en-US" dirty="0"/>
              <a:t>. </a:t>
            </a:r>
          </a:p>
          <a:p>
            <a:pPr marL="228578" indent="-228578">
              <a:buFont typeface="+mj-lt"/>
              <a:buAutoNum type="arabicPeriod"/>
            </a:pPr>
            <a:endParaRPr lang="en-US" dirty="0"/>
          </a:p>
          <a:p>
            <a:pPr marL="228578" indent="-228578">
              <a:buFont typeface="+mj-lt"/>
              <a:buAutoNum type="arabicPeriod"/>
            </a:pPr>
            <a:endParaRPr lang="en-US" dirty="0"/>
          </a:p>
          <a:p>
            <a:pPr marL="228578" indent="-228578"/>
            <a:r>
              <a:rPr lang="en-US" dirty="0"/>
              <a:t>To reproduce the background effects on this slide, do the following:</a:t>
            </a:r>
          </a:p>
          <a:p>
            <a:pPr marL="228578" indent="-228578">
              <a:buFont typeface="+mj-lt"/>
              <a:buAutoNum type="arabicPeriod"/>
            </a:pPr>
            <a:r>
              <a:rPr lang="en-US" dirty="0"/>
              <a:t>Right-click the slide background area,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a:t>
            </a:r>
            <a:r>
              <a:rPr lang="en-US" b="1" dirty="0"/>
              <a:t>Fill</a:t>
            </a:r>
            <a:r>
              <a:rPr lang="en-US" dirty="0"/>
              <a:t> pane, and then do the following:</a:t>
            </a:r>
          </a:p>
          <a:p>
            <a:pPr marL="685732" lvl="1" indent="-228578">
              <a:buFont typeface="Arial" pitchFamily="34" charset="0"/>
              <a:buChar char="•"/>
            </a:pPr>
            <a:r>
              <a:rPr lang="en-US" dirty="0"/>
              <a:t>In the </a:t>
            </a:r>
            <a:r>
              <a:rPr lang="en-US" b="1" dirty="0"/>
              <a:t>Type</a:t>
            </a:r>
            <a:r>
              <a:rPr lang="en-US" dirty="0"/>
              <a:t> list, select </a:t>
            </a:r>
            <a:r>
              <a:rPr lang="en-US" b="1" dirty="0"/>
              <a:t>Linear</a:t>
            </a:r>
            <a:r>
              <a:rPr lang="en-US" dirty="0"/>
              <a:t>.</a:t>
            </a:r>
          </a:p>
          <a:p>
            <a:pPr marL="685732" lvl="1" indent="-228578">
              <a:buFont typeface="Arial" pitchFamily="34" charset="0"/>
              <a:buChar char="•"/>
            </a:pPr>
            <a:r>
              <a:rPr lang="en-US" dirty="0"/>
              <a:t>Click the button next to </a:t>
            </a:r>
            <a:r>
              <a:rPr lang="en-US" b="1" dirty="0"/>
              <a:t>Direction</a:t>
            </a:r>
            <a:r>
              <a:rPr lang="en-US" dirty="0"/>
              <a:t>, and then click </a:t>
            </a:r>
            <a:r>
              <a:rPr lang="en-US" b="1" dirty="0"/>
              <a:t>Linear Down </a:t>
            </a:r>
            <a:r>
              <a:rPr lang="en-US" dirty="0"/>
              <a:t>(first row, second option from the left). </a:t>
            </a:r>
          </a:p>
          <a:p>
            <a:pPr marL="685732" lvl="1" indent="-228578">
              <a:buFont typeface="Arial" pitchFamily="34" charset="0"/>
              <a:buChar char="•"/>
            </a:pPr>
            <a:r>
              <a:rPr lang="en-US" dirty="0"/>
              <a:t>Under </a:t>
            </a:r>
            <a:r>
              <a:rPr lang="en-US" b="1" dirty="0"/>
              <a:t>Gradient stops</a:t>
            </a:r>
            <a:r>
              <a:rPr lang="en-US" dirty="0"/>
              <a:t>, click </a:t>
            </a:r>
            <a:r>
              <a:rPr lang="en-US" b="1" dirty="0"/>
              <a:t>Add</a:t>
            </a:r>
            <a:r>
              <a:rPr lang="en-US" dirty="0"/>
              <a:t> or </a:t>
            </a:r>
            <a:r>
              <a:rPr lang="en-US" b="1" dirty="0"/>
              <a:t>Remove</a:t>
            </a:r>
            <a:r>
              <a:rPr lang="en-US" dirty="0"/>
              <a:t> until two stops appear in the drop-down list.</a:t>
            </a:r>
          </a:p>
          <a:p>
            <a:pPr marL="228578" indent="-228578">
              <a:buFont typeface="+mj-lt"/>
              <a:buAutoNum type="arabicPeriod"/>
            </a:pPr>
            <a:r>
              <a:rPr lang="en-US" dirty="0"/>
              <a:t>Also under </a:t>
            </a:r>
            <a:r>
              <a:rPr lang="en-US" b="1" dirty="0"/>
              <a:t>Gradient stops</a:t>
            </a:r>
            <a:r>
              <a:rPr lang="en-US" dirty="0"/>
              <a:t>, customize the gradient stops that you added as follows:</a:t>
            </a:r>
          </a:p>
          <a:p>
            <a:pPr marL="685732" lvl="1" indent="-228578">
              <a:buFont typeface="Arial" pitchFamily="34" charset="0"/>
              <a:buChar char="•"/>
            </a:pPr>
            <a:r>
              <a:rPr lang="en-US" dirty="0"/>
              <a:t>Select </a:t>
            </a:r>
            <a:r>
              <a:rPr lang="en-US" b="1" dirty="0"/>
              <a:t>Stop 1 </a:t>
            </a:r>
            <a:r>
              <a:rPr lang="en-US" dirty="0"/>
              <a:t>from the list, and then do the following:</a:t>
            </a:r>
          </a:p>
          <a:p>
            <a:pPr marL="1142886" lvl="2" indent="-228578">
              <a:buFont typeface="Arial" pitchFamily="34" charset="0"/>
              <a:buChar char="•"/>
            </a:pPr>
            <a:r>
              <a:rPr lang="en-US" dirty="0"/>
              <a:t>In the </a:t>
            </a:r>
            <a:r>
              <a:rPr lang="en-US" b="1" dirty="0"/>
              <a:t>Stop position </a:t>
            </a:r>
            <a:r>
              <a:rPr lang="en-US" dirty="0"/>
              <a:t>box, enter </a:t>
            </a:r>
            <a:r>
              <a:rPr lang="en-US" b="1" dirty="0"/>
              <a:t>70%</a:t>
            </a:r>
            <a:r>
              <a:rPr lang="en-US" dirty="0"/>
              <a:t>.</a:t>
            </a:r>
          </a:p>
          <a:p>
            <a:pPr marL="1142886" lvl="2" indent="-228578">
              <a:buFont typeface="Arial" pitchFamily="34" charset="0"/>
              <a:buChar char="•"/>
            </a:pPr>
            <a:r>
              <a:rPr lang="en-US" dirty="0"/>
              <a:t>Click the button next to </a:t>
            </a:r>
            <a:r>
              <a:rPr lang="en-US" b="1" dirty="0"/>
              <a:t>Color</a:t>
            </a:r>
            <a:r>
              <a:rPr lang="en-US" dirty="0"/>
              <a:t>, and then click </a:t>
            </a:r>
            <a:r>
              <a:rPr lang="en-US" b="1" dirty="0"/>
              <a:t>Black, Text 1, Lighter 5% </a:t>
            </a:r>
            <a:r>
              <a:rPr lang="en-US" dirty="0"/>
              <a:t>(sixth row, second option from the left). </a:t>
            </a:r>
          </a:p>
          <a:p>
            <a:pPr marL="685732" lvl="1" indent="-228578">
              <a:buFont typeface="Arial" pitchFamily="34" charset="0"/>
              <a:buChar char="•"/>
            </a:pPr>
            <a:r>
              <a:rPr lang="en-US" dirty="0"/>
              <a:t>Select </a:t>
            </a:r>
            <a:r>
              <a:rPr lang="en-US" b="1" dirty="0"/>
              <a:t>Stop 2 </a:t>
            </a:r>
            <a:r>
              <a:rPr lang="en-US" dirty="0"/>
              <a:t>from the list, and then do the following: </a:t>
            </a:r>
          </a:p>
          <a:p>
            <a:pPr marL="1142886" lvl="2" indent="-228578">
              <a:buFont typeface="Arial" pitchFamily="34" charset="0"/>
              <a:buChar char="•"/>
            </a:pPr>
            <a:r>
              <a:rPr lang="en-US" dirty="0"/>
              <a:t>In the </a:t>
            </a:r>
            <a:r>
              <a:rPr lang="en-US" b="1" dirty="0"/>
              <a:t>Stop position </a:t>
            </a:r>
            <a:r>
              <a:rPr lang="en-US" dirty="0"/>
              <a:t>box, enter </a:t>
            </a:r>
            <a:r>
              <a:rPr lang="en-US" b="1" dirty="0"/>
              <a:t>100%</a:t>
            </a:r>
            <a:r>
              <a:rPr lang="en-US" dirty="0"/>
              <a:t>.</a:t>
            </a:r>
          </a:p>
          <a:p>
            <a:pPr marL="1142886" lvl="2" indent="-228578">
              <a:buFont typeface="Arial" pitchFamily="34" charset="0"/>
              <a:buChar cha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87</a:t>
            </a:r>
            <a:r>
              <a:rPr lang="en-US" dirty="0"/>
              <a:t>, Green: </a:t>
            </a:r>
            <a:r>
              <a:rPr lang="en-US" b="1" dirty="0"/>
              <a:t>78</a:t>
            </a:r>
            <a:r>
              <a:rPr lang="en-US" dirty="0"/>
              <a:t>, Blue: </a:t>
            </a:r>
            <a:r>
              <a:rPr lang="en-US" b="1" dirty="0"/>
              <a:t>51</a:t>
            </a:r>
            <a:r>
              <a:rPr lang="en-US" dirty="0"/>
              <a:t>.</a:t>
            </a:r>
          </a:p>
          <a:p>
            <a:r>
              <a:rPr lang="en-US" dirty="0"/>
              <a:t>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58A8EC-5E34-425F-AC5C-B4E0A7B4F49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58A8EC-5E34-425F-AC5C-B4E0A7B4F49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5146BB3-CE7C-4056-B739-37FDE2CA5E3D}" type="datetime1">
              <a:rPr lang="en-US" smtClean="0"/>
              <a:pPr/>
              <a:t>4/3/2012</a:t>
            </a:fld>
            <a:endParaRPr lang="en-US" dirty="0"/>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9747BE5-6403-40A0-A961-3429B10873D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C71E0-6A2B-486D-9769-C0CA301734E6}" type="datetime1">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DA52E-D209-4D2A-A1EE-E66FDE91B681}" type="datetime1">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72B9D2-494B-4B94-BFC6-B57E3351147D}" type="datetime1">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8A1A5-8179-4160-8E48-F149505860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27D1BE-5C14-4BDC-83F7-B8F8FF1A6266}" type="datetime1">
              <a:rPr lang="en-US" smtClean="0"/>
              <a:pPr/>
              <a:t>4/3/2012</a:t>
            </a:fld>
            <a:endParaRPr lang="en-US"/>
          </a:p>
        </p:txBody>
      </p:sp>
      <p:sp>
        <p:nvSpPr>
          <p:cNvPr id="5" name="Footer Placeholder 4"/>
          <p:cNvSpPr>
            <a:spLocks noGrp="1"/>
          </p:cNvSpPr>
          <p:nvPr>
            <p:ph type="ftr" sz="quarter" idx="11"/>
          </p:nvPr>
        </p:nvSpPr>
        <p:spPr/>
        <p:txBody>
          <a:bodyPr/>
          <a:lstStyle/>
          <a:p>
            <a:r>
              <a:rPr lang="en-US" b="1" noProof="1" smtClean="0">
                <a:solidFill>
                  <a:schemeClr val="bg1"/>
                </a:solidFill>
              </a:rPr>
              <a:t>Copyright © </a:t>
            </a:r>
            <a:r>
              <a:rPr lang="en-US" b="1" noProof="1" smtClean="0">
                <a:solidFill>
                  <a:schemeClr val="bg1"/>
                </a:solidFill>
              </a:rPr>
              <a:t>2012 </a:t>
            </a:r>
            <a:r>
              <a:rPr lang="en-US" b="1" noProof="1" smtClean="0">
                <a:solidFill>
                  <a:schemeClr val="bg1"/>
                </a:solidFill>
              </a:rPr>
              <a:t>Board of Regents of the University System of Georgia, Georgia State University, Georgia Career Information Center and its licensors.  All rights reserved.</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39747BE5-6403-40A0-A961-3429B10873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3EA30D-3B74-48F3-843C-5AC3DA41B934}" type="datetime1">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034BDD-6E98-41FC-B9F2-18D12B537A13}" type="datetime1">
              <a:rPr lang="en-US" smtClean="0"/>
              <a:pPr/>
              <a:t>4/3/2012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B2E8FA-6596-4EFC-BA6F-812695D05A54}" type="datetime1">
              <a:rPr lang="en-US" smtClean="0"/>
              <a:pPr/>
              <a:t>4/3/2012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E6B04-D2F6-498B-9983-EF63F2950BB9}" type="datetime1">
              <a:rPr lang="en-US" smtClean="0"/>
              <a:pPr/>
              <a:t>4/3/2012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4A487F-06E0-4B35-AA7A-18866CD94E65}" type="datetime1">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911ECA-B31F-4CAE-8588-47CA97BC4999}" type="datetime1">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2FADF5-60A3-4E12-AEC0-EB9BE3ACA445}" type="datetimeFigureOut">
              <a:rPr lang="en-US" smtClean="0"/>
              <a:t>4/3/2012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Copyright © </a:t>
            </a:r>
            <a:r>
              <a:rPr lang="en-US" dirty="0" smtClean="0"/>
              <a:t>2012, </a:t>
            </a:r>
            <a:r>
              <a:rPr lang="en-US" dirty="0" smtClean="0"/>
              <a:t>Georgia Career Information Center, Georgia State University.  All rights reserved. Content provided by the Georgia Career Resources Network. Partners include </a:t>
            </a:r>
          </a:p>
          <a:p>
            <a:r>
              <a:rPr lang="en-US" dirty="0" smtClean="0"/>
              <a:t>Georgia Career Information Center, Georgia Department of Education, Georgia Department of Labor, Technical  College System of Georgia, and University System of Georgia.</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CF8A1A5-8179-4160-8E48-F14950586098}" type="slidenum">
              <a:rPr lang="en-US" smtClean="0"/>
              <a:t>‹#›</a:t>
            </a:fld>
            <a:endParaRPr lang="en-US"/>
          </a:p>
        </p:txBody>
      </p:sp>
      <p:pic>
        <p:nvPicPr>
          <p:cNvPr id="7" name="Picture 6" descr="GCIC_Logo_Transparent_Bkgnr.gif"/>
          <p:cNvPicPr>
            <a:picLocks noChangeAspect="1"/>
          </p:cNvPicPr>
          <p:nvPr userDrawn="1"/>
        </p:nvPicPr>
        <p:blipFill>
          <a:blip r:embed="rId13" cstate="print"/>
          <a:stretch>
            <a:fillRect/>
          </a:stretch>
        </p:blipFill>
        <p:spPr>
          <a:xfrm>
            <a:off x="8467728" y="5943600"/>
            <a:ext cx="609600" cy="9144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716" y="0"/>
            <a:ext cx="4537710" cy="6858000"/>
          </a:xfrm>
          <a:prstGeom prst="rect">
            <a:avLst/>
          </a:prstGeom>
        </p:spPr>
      </p:pic>
      <p:cxnSp>
        <p:nvCxnSpPr>
          <p:cNvPr id="5" name="Straight Connector 4"/>
          <p:cNvCxnSpPr/>
          <p:nvPr/>
        </p:nvCxnSpPr>
        <p:spPr>
          <a:xfrm rot="5400000">
            <a:off x="1143000" y="3429000"/>
            <a:ext cx="6858000" cy="0"/>
          </a:xfrm>
          <a:prstGeom prst="line">
            <a:avLst/>
          </a:prstGeom>
          <a:ln w="25400" cmpd="sng">
            <a:solidFill>
              <a:schemeClr val="tx1"/>
            </a:solidFill>
          </a:ln>
          <a:effectLst>
            <a:glow rad="63500">
              <a:schemeClr val="bg1">
                <a:lumMod val="9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867400" y="3429000"/>
            <a:ext cx="6858000" cy="0"/>
          </a:xfrm>
          <a:prstGeom prst="line">
            <a:avLst/>
          </a:prstGeom>
          <a:ln w="25400" cmpd="sng">
            <a:solidFill>
              <a:schemeClr val="tx1"/>
            </a:solidFill>
          </a:ln>
          <a:effectLst>
            <a:glow rad="63500">
              <a:schemeClr val="bg1">
                <a:lumMod val="9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1676400"/>
            <a:ext cx="4800600" cy="430887"/>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pPr algn="r"/>
            <a:r>
              <a:rPr lang="es-ES" sz="2200" b="1" dirty="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Información </a:t>
            </a:r>
            <a:r>
              <a:rPr lang="es-ES" sz="2200" b="1" dirty="0" err="1">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Util</a:t>
            </a:r>
            <a:r>
              <a:rPr lang="es-ES" sz="2200" b="1" dirty="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 Para los Padres</a:t>
            </a:r>
            <a:endParaRPr lang="en-US" sz="2200" b="1" dirty="0">
              <a:solidFill>
                <a:schemeClr val="bg1"/>
              </a:solidFill>
              <a:effectLst>
                <a:outerShdw blurRad="114300" dist="101600" dir="2700000" algn="ctr" rotWithShape="0">
                  <a:srgbClr val="000000">
                    <a:alpha val="40000"/>
                  </a:srgbClr>
                </a:outerShdw>
              </a:effectLst>
              <a:latin typeface="Arial" pitchFamily="34" charset="0"/>
              <a:cs typeface="Arial" pitchFamily="34" charset="0"/>
            </a:endParaRPr>
          </a:p>
        </p:txBody>
      </p:sp>
      <p:sp>
        <p:nvSpPr>
          <p:cNvPr id="10" name="TextBox 9"/>
          <p:cNvSpPr txBox="1"/>
          <p:nvPr/>
        </p:nvSpPr>
        <p:spPr>
          <a:xfrm>
            <a:off x="152400" y="4114800"/>
            <a:ext cx="4419600" cy="830997"/>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pPr algn="ctr"/>
            <a:r>
              <a:rPr lang="es-ES" sz="2400" b="1" dirty="0">
                <a:solidFill>
                  <a:schemeClr val="accent4">
                    <a:lumMod val="75000"/>
                  </a:schemeClr>
                </a:solidFill>
                <a:effectLst>
                  <a:outerShdw blurRad="114300" dist="101600" dir="2700000" algn="tl">
                    <a:srgbClr val="000000">
                      <a:alpha val="40000"/>
                    </a:srgbClr>
                  </a:outerShdw>
                </a:effectLst>
                <a:latin typeface="+mj-lt"/>
                <a:cs typeface="Arial" pitchFamily="34" charset="0"/>
              </a:rPr>
              <a:t>Centro de Información de Carreras de Georgia</a:t>
            </a:r>
            <a:endParaRPr lang="en-US" sz="2400" b="1" dirty="0">
              <a:solidFill>
                <a:schemeClr val="accent4">
                  <a:lumMod val="75000"/>
                </a:schemeClr>
              </a:solidFill>
              <a:effectLst>
                <a:outerShdw blurRad="114300" dist="101600" dir="2700000" algn="tl">
                  <a:srgbClr val="000000">
                    <a:alpha val="40000"/>
                  </a:srgbClr>
                </a:outerShdw>
              </a:effectLst>
              <a:latin typeface="+mj-lt"/>
              <a:cs typeface="Arial" pitchFamily="34" charset="0"/>
            </a:endParaRPr>
          </a:p>
        </p:txBody>
      </p:sp>
      <p:pic>
        <p:nvPicPr>
          <p:cNvPr id="9" name="Picture 8" descr="GCIC_Logo_Transparent_Bkgnr.gif"/>
          <p:cNvPicPr>
            <a:picLocks noChangeAspect="1"/>
          </p:cNvPicPr>
          <p:nvPr/>
        </p:nvPicPr>
        <p:blipFill>
          <a:blip r:embed="rId4" cstate="print"/>
          <a:stretch>
            <a:fillRect/>
          </a:stretch>
        </p:blipFill>
        <p:spPr>
          <a:xfrm>
            <a:off x="1676400" y="152400"/>
            <a:ext cx="914400" cy="1371600"/>
          </a:xfrm>
          <a:prstGeom prst="rect">
            <a:avLst/>
          </a:prstGeom>
        </p:spPr>
      </p:pic>
      <p:sp>
        <p:nvSpPr>
          <p:cNvPr id="12" name="Footer Placeholder 11"/>
          <p:cNvSpPr>
            <a:spLocks noGrp="1"/>
          </p:cNvSpPr>
          <p:nvPr>
            <p:ph type="ftr" sz="quarter" idx="11"/>
          </p:nvPr>
        </p:nvSpPr>
        <p:spPr>
          <a:xfrm>
            <a:off x="-76200" y="6324600"/>
            <a:ext cx="9201626" cy="499968"/>
          </a:xfrm>
          <a:prstGeom prst="rect">
            <a:avLst/>
          </a:prstGeom>
        </p:spPr>
        <p:txBody>
          <a:bodyPr/>
          <a:lstStyle/>
          <a:p>
            <a:r>
              <a:rPr lang="en-US" sz="800" dirty="0" smtClean="0">
                <a:solidFill>
                  <a:schemeClr val="accent4">
                    <a:lumMod val="75000"/>
                  </a:schemeClr>
                </a:solidFill>
                <a:latin typeface="+mj-lt"/>
              </a:rPr>
              <a:t>Copyright © </a:t>
            </a:r>
            <a:r>
              <a:rPr lang="en-US" sz="800" dirty="0" smtClean="0">
                <a:solidFill>
                  <a:schemeClr val="accent4">
                    <a:lumMod val="75000"/>
                  </a:schemeClr>
                </a:solidFill>
                <a:latin typeface="+mj-lt"/>
              </a:rPr>
              <a:t>2012, </a:t>
            </a:r>
            <a:r>
              <a:rPr lang="en-US" sz="800" dirty="0" smtClean="0">
                <a:solidFill>
                  <a:schemeClr val="accent4">
                    <a:lumMod val="75000"/>
                  </a:schemeClr>
                </a:solidFill>
                <a:latin typeface="+mj-lt"/>
              </a:rPr>
              <a:t>Georgia Career Information Center, Georgia State University.  All rights reserved. Content provided by the Georgia Career Resources Network. Partners include Georgia Career Information Center, Georgia Department of Education, Georgia Department of Labor, Technical  College System of Georgia, and University System of Georgia.</a:t>
            </a:r>
            <a:endParaRPr lang="en-US" sz="800" dirty="0">
              <a:solidFill>
                <a:schemeClr val="accent4">
                  <a:lumMod val="75000"/>
                </a:schemeClr>
              </a:solidFill>
              <a:latin typeface="+mj-lt"/>
            </a:endParaRPr>
          </a:p>
        </p:txBody>
      </p:sp>
      <p:sp>
        <p:nvSpPr>
          <p:cNvPr id="13" name="TextBox 12"/>
          <p:cNvSpPr txBox="1"/>
          <p:nvPr/>
        </p:nvSpPr>
        <p:spPr>
          <a:xfrm>
            <a:off x="152400" y="2145268"/>
            <a:ext cx="4419600" cy="400110"/>
          </a:xfrm>
          <a:prstGeom prst="rect">
            <a:avLst/>
          </a:prstGeom>
          <a:noFill/>
        </p:spPr>
        <p:txBody>
          <a:bodyPr wrap="square" rtlCol="0">
            <a:spAutoFit/>
            <a:scene3d>
              <a:camera prst="orthographicFront"/>
              <a:lightRig rig="soft" dir="t"/>
            </a:scene3d>
            <a:sp3d prstMaterial="softEdge">
              <a:bevelT w="38100" h="38100"/>
            </a:sp3d>
          </a:bodyPr>
          <a:lstStyle/>
          <a:p>
            <a:pPr algn="r"/>
            <a:r>
              <a:rPr lang="en-US" sz="2000" b="1" dirty="0" err="1">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Una</a:t>
            </a:r>
            <a:r>
              <a:rPr lang="en-US" sz="2000" b="1" dirty="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 </a:t>
            </a:r>
            <a:r>
              <a:rPr lang="en-US" sz="2000" b="1" dirty="0" err="1">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Serie</a:t>
            </a:r>
            <a:r>
              <a:rPr lang="en-US" sz="2000" b="1" dirty="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 </a:t>
            </a:r>
            <a:r>
              <a:rPr lang="en-US" sz="2000" b="1" dirty="0" err="1">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eFolleto</a:t>
            </a:r>
            <a:endParaRPr lang="en-US" sz="2000" b="1" dirty="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par>
                                <p:cTn id="13" presetID="2" presetClass="entr" presetSubtype="2" fill="hold" grpId="1"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0">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allAtOnce"/>
      <p:bldP spid="10" grpId="0" build="allAtOnce"/>
      <p:bldP spid="1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rPr>
              <a:t>Ayuda</a:t>
            </a:r>
            <a:r>
              <a:rPr lang="en-US" dirty="0">
                <a:effectLst/>
              </a:rPr>
              <a:t> </a:t>
            </a:r>
            <a:r>
              <a:rPr lang="en-US" dirty="0" err="1">
                <a:effectLst/>
              </a:rPr>
              <a:t>Económica</a:t>
            </a:r>
            <a:endParaRPr lang="en-US" dirty="0">
              <a:effectLst/>
            </a:endParaRPr>
          </a:p>
        </p:txBody>
      </p:sp>
      <p:sp>
        <p:nvSpPr>
          <p:cNvPr id="4" name="Content Placeholder 3"/>
          <p:cNvSpPr>
            <a:spLocks noGrp="1"/>
          </p:cNvSpPr>
          <p:nvPr>
            <p:ph sz="half" idx="1"/>
          </p:nvPr>
        </p:nvSpPr>
        <p:spPr>
          <a:xfrm>
            <a:off x="457200" y="2286000"/>
            <a:ext cx="4114800" cy="2286000"/>
          </a:xfrm>
        </p:spPr>
        <p:txBody>
          <a:bodyPr anchor="ctr" anchorCtr="1">
            <a:normAutofit/>
          </a:bodyPr>
          <a:lstStyle/>
          <a:p>
            <a:pPr marL="0" indent="0" algn="ctr">
              <a:buNone/>
            </a:pPr>
            <a:r>
              <a:rPr lang="es-ES" sz="2400" dirty="0"/>
              <a:t>Cada año, millones de estudiantes universitarios solicitan y reciben ayuda económica. El dinero está disponible si sabe dónde buscarlo.</a:t>
            </a:r>
            <a:endParaRPr lang="en-US" sz="2400" dirty="0"/>
          </a:p>
        </p:txBody>
      </p:sp>
      <p:pic>
        <p:nvPicPr>
          <p:cNvPr id="6" name="Content Placeholder 5" descr="j0399766.jpg"/>
          <p:cNvPicPr>
            <a:picLocks noGrp="1" noChangeAspect="1"/>
          </p:cNvPicPr>
          <p:nvPr>
            <p:ph sz="half" idx="2"/>
          </p:nvPr>
        </p:nvPicPr>
        <p:blipFill>
          <a:blip r:embed="rId3" cstate="print"/>
          <a:stretch>
            <a:fillRect/>
          </a:stretch>
        </p:blipFill>
        <p:spPr>
          <a:xfrm>
            <a:off x="4876800" y="1371600"/>
            <a:ext cx="2918764" cy="4389120"/>
          </a:xfrm>
          <a:prstGeom prst="rect">
            <a:avLst/>
          </a:prstGeom>
          <a:ln>
            <a:noFill/>
          </a:ln>
          <a:effectLst>
            <a:softEdge rad="112500"/>
          </a:effectLst>
        </p:spPr>
      </p:pic>
      <p:sp>
        <p:nvSpPr>
          <p:cNvPr id="8" name="TextBox 7"/>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effectLst/>
              </a:rPr>
              <a:t>Toma</a:t>
            </a:r>
            <a:r>
              <a:rPr lang="en-US" sz="3200" dirty="0">
                <a:effectLst/>
              </a:rPr>
              <a:t> de </a:t>
            </a:r>
            <a:r>
              <a:rPr lang="en-US" sz="3200" dirty="0" err="1">
                <a:effectLst/>
              </a:rPr>
              <a:t>Decisiones</a:t>
            </a:r>
            <a:r>
              <a:rPr lang="en-US" sz="3200" dirty="0">
                <a:effectLst/>
              </a:rPr>
              <a:t> </a:t>
            </a:r>
            <a:r>
              <a:rPr lang="en-US" sz="3200" dirty="0" err="1">
                <a:effectLst/>
              </a:rPr>
              <a:t>sobre</a:t>
            </a:r>
            <a:r>
              <a:rPr lang="en-US" sz="3200" dirty="0">
                <a:effectLst/>
              </a:rPr>
              <a:t> Carreras</a:t>
            </a:r>
          </a:p>
        </p:txBody>
      </p:sp>
      <p:sp>
        <p:nvSpPr>
          <p:cNvPr id="4" name="Content Placeholder 3"/>
          <p:cNvSpPr>
            <a:spLocks noGrp="1"/>
          </p:cNvSpPr>
          <p:nvPr>
            <p:ph sz="half" idx="1"/>
          </p:nvPr>
        </p:nvSpPr>
        <p:spPr>
          <a:xfrm>
            <a:off x="304800" y="1905000"/>
            <a:ext cx="4038600" cy="3048000"/>
          </a:xfrm>
        </p:spPr>
        <p:txBody>
          <a:bodyPr anchor="ctr" anchorCtr="1">
            <a:normAutofit/>
          </a:bodyPr>
          <a:lstStyle/>
          <a:p>
            <a:pPr marL="0" indent="0" algn="ctr">
              <a:buNone/>
            </a:pPr>
            <a:r>
              <a:rPr lang="es-ES" sz="2400" dirty="0"/>
              <a:t>La toma de decisiones sobre las carreras es un proceso de toda la vida. Comienza contigo, con tu concientización sobre el mundo, y tu habilidad de comprender lo que es importante para ti.</a:t>
            </a:r>
            <a:endParaRPr lang="en-US" sz="2400" dirty="0"/>
          </a:p>
        </p:txBody>
      </p:sp>
      <p:pic>
        <p:nvPicPr>
          <p:cNvPr id="6" name="Content Placeholder 5" descr="j0431739.jpg"/>
          <p:cNvPicPr>
            <a:picLocks noGrp="1" noChangeAspect="1"/>
          </p:cNvPicPr>
          <p:nvPr>
            <p:ph sz="half" idx="2"/>
          </p:nvPr>
        </p:nvPicPr>
        <p:blipFill>
          <a:blip r:embed="rId3" cstate="print"/>
          <a:stretch>
            <a:fillRect/>
          </a:stretch>
        </p:blipFill>
        <p:spPr>
          <a:xfrm>
            <a:off x="4267200" y="1874520"/>
            <a:ext cx="4663440" cy="3108960"/>
          </a:xfrm>
          <a:prstGeom prst="ellipse">
            <a:avLst/>
          </a:prstGeom>
          <a:ln>
            <a:noFill/>
          </a:ln>
          <a:effectLst>
            <a:softEdge rad="112500"/>
          </a:effectLst>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p>
          <a:p>
            <a:pPr algn="ctr"/>
            <a:r>
              <a:rPr lang="en-US" sz="2600" b="1" dirty="0" smtClean="0">
                <a:solidFill>
                  <a:schemeClr val="bg1">
                    <a:lumMod val="75000"/>
                  </a:schemeClr>
                </a:solidFill>
              </a:rPr>
              <a:t>in English and Spanish at www.gcic.peachnet.edu</a:t>
            </a:r>
            <a:endParaRPr lang="en-US" sz="2600" b="1" dirty="0">
              <a:solidFill>
                <a:schemeClr val="bg1">
                  <a:lumMod val="75000"/>
                </a:schemeClr>
              </a:solidFill>
            </a:endParaRPr>
          </a:p>
        </p:txBody>
      </p:sp>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effectLst/>
              </a:rPr>
              <a:t>Información</a:t>
            </a:r>
            <a:r>
              <a:rPr lang="en-US" dirty="0">
                <a:effectLst/>
              </a:rPr>
              <a:t> </a:t>
            </a:r>
            <a:r>
              <a:rPr lang="en-US" dirty="0" err="1">
                <a:effectLst/>
              </a:rPr>
              <a:t>Util</a:t>
            </a:r>
            <a:r>
              <a:rPr lang="en-US" dirty="0">
                <a:effectLst/>
              </a:rPr>
              <a:t> Para los </a:t>
            </a:r>
            <a:r>
              <a:rPr lang="en-US" dirty="0" smtClean="0">
                <a:effectLst/>
              </a:rPr>
              <a:t>Padres</a:t>
            </a:r>
            <a:endParaRPr lang="en-US" dirty="0">
              <a:effectLst/>
            </a:endParaRPr>
          </a:p>
        </p:txBody>
      </p:sp>
      <p:sp>
        <p:nvSpPr>
          <p:cNvPr id="3" name="Content Placeholder 2"/>
          <p:cNvSpPr>
            <a:spLocks noGrp="1"/>
          </p:cNvSpPr>
          <p:nvPr>
            <p:ph sz="half" idx="1"/>
          </p:nvPr>
        </p:nvSpPr>
        <p:spPr>
          <a:xfrm>
            <a:off x="457200" y="2400300"/>
            <a:ext cx="4114800" cy="2057400"/>
          </a:xfrm>
        </p:spPr>
        <p:txBody>
          <a:bodyPr>
            <a:normAutofit fontScale="92500"/>
          </a:bodyPr>
          <a:lstStyle/>
          <a:p>
            <a:pPr marL="0" indent="0" algn="ctr">
              <a:buNone/>
            </a:pPr>
            <a:r>
              <a:rPr lang="es-ES" sz="2400" dirty="0"/>
              <a:t>La serie </a:t>
            </a:r>
            <a:r>
              <a:rPr lang="es-ES" sz="2400" dirty="0" err="1"/>
              <a:t>eFolleto</a:t>
            </a:r>
            <a:r>
              <a:rPr lang="es-ES" sz="2400" dirty="0"/>
              <a:t> de Información </a:t>
            </a:r>
            <a:r>
              <a:rPr lang="es-ES" sz="2400" dirty="0" err="1"/>
              <a:t>Util</a:t>
            </a:r>
            <a:r>
              <a:rPr lang="es-ES" sz="2400" dirty="0"/>
              <a:t> Para los Padres está disponible para descargar en inglés y español en www.gcic.peachnet.edu.</a:t>
            </a:r>
            <a:endParaRPr lang="en-US" sz="2400" dirty="0"/>
          </a:p>
        </p:txBody>
      </p:sp>
      <p:pic>
        <p:nvPicPr>
          <p:cNvPr id="6" name="Content Placeholder 5" descr="36614681.jpg"/>
          <p:cNvPicPr>
            <a:picLocks noGrp="1" noChangeAspect="1"/>
          </p:cNvPicPr>
          <p:nvPr>
            <p:ph sz="half" idx="2"/>
          </p:nvPr>
        </p:nvPicPr>
        <p:blipFill>
          <a:blip r:embed="rId3" cstate="print"/>
          <a:stretch>
            <a:fillRect/>
          </a:stretch>
        </p:blipFill>
        <p:spPr>
          <a:xfrm>
            <a:off x="4699188" y="2103120"/>
            <a:ext cx="3987612" cy="2651760"/>
          </a:xfrm>
        </p:spPr>
      </p:pic>
      <p:sp>
        <p:nvSpPr>
          <p:cNvPr id="7" name="TextBox 6"/>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00800"/>
            <a:ext cx="8610600" cy="423769"/>
          </a:xfrm>
          <a:prstGeom prst="rect">
            <a:avLst/>
          </a:prstGeom>
        </p:spPr>
        <p:txBody>
          <a:bodyPr/>
          <a:lstStyle/>
          <a:p>
            <a:r>
              <a:rPr lang="en-US" sz="800" dirty="0">
                <a:solidFill>
                  <a:schemeClr val="accent4">
                    <a:lumMod val="75000"/>
                  </a:schemeClr>
                </a:solidFill>
              </a:rPr>
              <a:t>Copyright © </a:t>
            </a:r>
            <a:r>
              <a:rPr lang="en-US" sz="800" dirty="0" smtClean="0">
                <a:solidFill>
                  <a:schemeClr val="accent4">
                    <a:lumMod val="75000"/>
                  </a:schemeClr>
                </a:solidFill>
              </a:rPr>
              <a:t>2012, </a:t>
            </a:r>
            <a:r>
              <a:rPr lang="en-US" sz="800" dirty="0">
                <a:solidFill>
                  <a:schemeClr val="accent4">
                    <a:lumMod val="75000"/>
                  </a:schemeClr>
                </a:solidFill>
              </a:rPr>
              <a:t>Georgia Career Information Center, Georgia State University.  All rights reserved. Content provided by the Georgia Career Resources Network. Partners include Georgia Career Information Center, Georgia Department of Education, Georgia Department of Labor, Technical  College System of Georgia, and University System of Georgia.</a:t>
            </a:r>
          </a:p>
        </p:txBody>
      </p:sp>
      <p:sp>
        <p:nvSpPr>
          <p:cNvPr id="10" name="TextBox 9"/>
          <p:cNvSpPr txBox="1"/>
          <p:nvPr/>
        </p:nvSpPr>
        <p:spPr>
          <a:xfrm>
            <a:off x="-381000" y="2216982"/>
            <a:ext cx="9906000" cy="769441"/>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r>
              <a:rPr lang="en-US" sz="4400" dirty="0" smtClean="0">
                <a:solidFill>
                  <a:schemeClr val="accent4">
                    <a:lumMod val="75000"/>
                  </a:schemeClr>
                </a:solidFill>
                <a:effectLst>
                  <a:outerShdw blurRad="114300" dist="101600" dir="2700000" algn="ctr" rotWithShape="0">
                    <a:srgbClr val="000000">
                      <a:alpha val="40000"/>
                    </a:srgbClr>
                  </a:outerShdw>
                </a:effectLst>
                <a:latin typeface="Arial Black" pitchFamily="34" charset="0"/>
              </a:rPr>
              <a:t>••••••••••••••••••••••••••••••••••</a:t>
            </a:r>
            <a:endParaRPr lang="en-US" sz="4400" dirty="0">
              <a:solidFill>
                <a:schemeClr val="accent4">
                  <a:lumMod val="75000"/>
                </a:schemeClr>
              </a:solidFill>
              <a:effectLst>
                <a:outerShdw blurRad="114300" dist="101600" dir="2700000" algn="ctr" rotWithShape="0">
                  <a:srgbClr val="000000">
                    <a:alpha val="40000"/>
                  </a:srgbClr>
                </a:outerShdw>
              </a:effectLst>
              <a:latin typeface="Arial Black" pitchFamily="34" charset="0"/>
            </a:endParaRPr>
          </a:p>
        </p:txBody>
      </p:sp>
      <p:sp>
        <p:nvSpPr>
          <p:cNvPr id="11" name="TextBox 10"/>
          <p:cNvSpPr txBox="1"/>
          <p:nvPr/>
        </p:nvSpPr>
        <p:spPr>
          <a:xfrm>
            <a:off x="76200" y="2170815"/>
            <a:ext cx="8991600" cy="861774"/>
          </a:xfrm>
          <a:prstGeom prst="rect">
            <a:avLst/>
          </a:prstGeom>
          <a:noFill/>
        </p:spPr>
        <p:txBody>
          <a:bodyPr wrap="square" rtlCol="0">
            <a:spAutoFit/>
            <a:scene3d>
              <a:camera prst="orthographicFront"/>
              <a:lightRig rig="soft" dir="t"/>
            </a:scene3d>
            <a:sp3d prstMaterial="softEdge">
              <a:bevelT w="38100" h="38100"/>
            </a:sp3d>
          </a:bodyPr>
          <a:lstStyle/>
          <a:p>
            <a:pPr algn="ctr"/>
            <a:r>
              <a:rPr lang="es-ES" sz="5000" b="1" dirty="0">
                <a:solidFill>
                  <a:schemeClr val="accent4">
                    <a:lumMod val="75000"/>
                  </a:schemeClr>
                </a:solidFill>
                <a:effectLst>
                  <a:outerShdw blurRad="114300" dist="101600" dir="2700000" algn="ctr" rotWithShape="0">
                    <a:srgbClr val="000000">
                      <a:alpha val="40000"/>
                    </a:srgbClr>
                  </a:outerShdw>
                </a:effectLst>
                <a:latin typeface="Corbel" pitchFamily="34" charset="0"/>
              </a:rPr>
              <a:t>Información </a:t>
            </a:r>
            <a:r>
              <a:rPr lang="es-ES" sz="5000" b="1" dirty="0" err="1">
                <a:solidFill>
                  <a:schemeClr val="accent4">
                    <a:lumMod val="75000"/>
                  </a:schemeClr>
                </a:solidFill>
                <a:effectLst>
                  <a:outerShdw blurRad="114300" dist="101600" dir="2700000" algn="ctr" rotWithShape="0">
                    <a:srgbClr val="000000">
                      <a:alpha val="40000"/>
                    </a:srgbClr>
                  </a:outerShdw>
                </a:effectLst>
                <a:latin typeface="Corbel" pitchFamily="34" charset="0"/>
              </a:rPr>
              <a:t>Util</a:t>
            </a:r>
            <a:r>
              <a:rPr lang="es-ES" sz="5000" b="1" dirty="0">
                <a:solidFill>
                  <a:schemeClr val="accent4">
                    <a:lumMod val="75000"/>
                  </a:schemeClr>
                </a:solidFill>
                <a:effectLst>
                  <a:outerShdw blurRad="114300" dist="101600" dir="2700000" algn="ctr" rotWithShape="0">
                    <a:srgbClr val="000000">
                      <a:alpha val="40000"/>
                    </a:srgbClr>
                  </a:outerShdw>
                </a:effectLst>
                <a:latin typeface="Corbel" pitchFamily="34" charset="0"/>
              </a:rPr>
              <a:t> Para los Padres</a:t>
            </a:r>
            <a:endParaRPr lang="en-US" sz="5000" b="1" dirty="0">
              <a:solidFill>
                <a:schemeClr val="accent4">
                  <a:lumMod val="75000"/>
                </a:schemeClr>
              </a:solidFill>
              <a:effectLst>
                <a:outerShdw blurRad="114300" dist="101600" dir="2700000" algn="ctr" rotWithShape="0">
                  <a:srgbClr val="000000">
                    <a:alpha val="40000"/>
                  </a:srgbClr>
                </a:outerShdw>
              </a:effectLst>
              <a:latin typeface="Corbel" pitchFamily="34" charset="0"/>
            </a:endParaRPr>
          </a:p>
        </p:txBody>
      </p:sp>
      <p:sp>
        <p:nvSpPr>
          <p:cNvPr id="12" name="TextBox 11"/>
          <p:cNvSpPr txBox="1"/>
          <p:nvPr/>
        </p:nvSpPr>
        <p:spPr>
          <a:xfrm>
            <a:off x="-381000" y="3617586"/>
            <a:ext cx="9906000" cy="769441"/>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r>
              <a:rPr lang="en-US" sz="4400" dirty="0" smtClean="0">
                <a:solidFill>
                  <a:schemeClr val="accent3">
                    <a:lumMod val="75000"/>
                  </a:schemeClr>
                </a:solidFill>
                <a:effectLst>
                  <a:outerShdw blurRad="114300" dist="101600" dir="2700000" algn="ctr" rotWithShape="0">
                    <a:srgbClr val="000000">
                      <a:alpha val="40000"/>
                    </a:srgbClr>
                  </a:outerShdw>
                  <a:reflection endPos="0" dir="5400000" sy="-100000" algn="bl" rotWithShape="0"/>
                </a:effectLst>
                <a:latin typeface="Arial Black" pitchFamily="34" charset="0"/>
              </a:rPr>
              <a:t>••••••••••••••••••••••••••••••••••</a:t>
            </a:r>
            <a:endParaRPr lang="en-US" sz="4400" dirty="0">
              <a:solidFill>
                <a:schemeClr val="accent3">
                  <a:lumMod val="75000"/>
                </a:schemeClr>
              </a:solidFill>
              <a:effectLst>
                <a:outerShdw blurRad="114300" dist="101600" dir="2700000" algn="ctr" rotWithShape="0">
                  <a:srgbClr val="000000">
                    <a:alpha val="40000"/>
                  </a:srgbClr>
                </a:outerShdw>
                <a:reflection endPos="0" dir="5400000" sy="-100000" algn="bl" rotWithShape="0"/>
              </a:effectLst>
              <a:latin typeface="Arial Black" pitchFamily="34" charset="0"/>
            </a:endParaRPr>
          </a:p>
        </p:txBody>
      </p:sp>
      <p:sp>
        <p:nvSpPr>
          <p:cNvPr id="13" name="TextBox 12"/>
          <p:cNvSpPr txBox="1"/>
          <p:nvPr/>
        </p:nvSpPr>
        <p:spPr>
          <a:xfrm>
            <a:off x="76200" y="3571419"/>
            <a:ext cx="8991600" cy="584775"/>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pPr algn="ctr"/>
            <a:r>
              <a:rPr lang="es-ES" sz="3200" b="1" dirty="0">
                <a:solidFill>
                  <a:schemeClr val="accent3">
                    <a:lumMod val="75000"/>
                  </a:schemeClr>
                </a:solidFill>
                <a:effectLst>
                  <a:outerShdw blurRad="114300" dist="101600" dir="2700000" algn="ctr" rotWithShape="0">
                    <a:srgbClr val="000000">
                      <a:alpha val="40000"/>
                    </a:srgbClr>
                  </a:outerShdw>
                </a:effectLst>
                <a:latin typeface="Corbel" pitchFamily="34" charset="0"/>
              </a:rPr>
              <a:t>Centro de Información de Carreras de Georgia</a:t>
            </a:r>
            <a:endParaRPr lang="en-US" sz="3200" b="1" dirty="0">
              <a:solidFill>
                <a:schemeClr val="accent3">
                  <a:lumMod val="75000"/>
                </a:schemeClr>
              </a:solidFill>
              <a:effectLst>
                <a:outerShdw blurRad="114300" dist="101600" dir="2700000" algn="ctr" rotWithShape="0">
                  <a:srgbClr val="000000">
                    <a:alpha val="40000"/>
                  </a:srgbClr>
                </a:outerShdw>
              </a:effectLst>
              <a:latin typeface="Corbel" pitchFamily="34" charset="0"/>
            </a:endParaRPr>
          </a:p>
        </p:txBody>
      </p:sp>
      <p:sp>
        <p:nvSpPr>
          <p:cNvPr id="14" name="TextBox 13"/>
          <p:cNvSpPr txBox="1"/>
          <p:nvPr/>
        </p:nvSpPr>
        <p:spPr>
          <a:xfrm>
            <a:off x="-381000" y="4531968"/>
            <a:ext cx="9906000" cy="769441"/>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r>
              <a:rPr lang="en-US" sz="4400" dirty="0" smtClean="0">
                <a:solidFill>
                  <a:schemeClr val="accent3">
                    <a:lumMod val="75000"/>
                  </a:schemeClr>
                </a:solidFill>
                <a:effectLst>
                  <a:outerShdw blurRad="114300" dist="101600" dir="2700000" algn="ctr" rotWithShape="0">
                    <a:srgbClr val="000000">
                      <a:alpha val="40000"/>
                    </a:srgbClr>
                  </a:outerShdw>
                </a:effectLst>
                <a:latin typeface="Arial Black" pitchFamily="34" charset="0"/>
              </a:rPr>
              <a:t>••••••••••••••••••••••••••••••••••</a:t>
            </a:r>
            <a:endParaRPr lang="en-US" sz="4400" dirty="0">
              <a:solidFill>
                <a:schemeClr val="accent3">
                  <a:lumMod val="75000"/>
                </a:schemeClr>
              </a:solidFill>
              <a:effectLst>
                <a:outerShdw blurRad="114300" dist="101600" dir="2700000" algn="ctr" rotWithShape="0">
                  <a:srgbClr val="000000">
                    <a:alpha val="40000"/>
                  </a:srgbClr>
                </a:outerShdw>
              </a:effectLst>
              <a:latin typeface="Arial Black" pitchFamily="34" charset="0"/>
            </a:endParaRPr>
          </a:p>
        </p:txBody>
      </p:sp>
      <p:sp>
        <p:nvSpPr>
          <p:cNvPr id="15" name="TextBox 14"/>
          <p:cNvSpPr txBox="1"/>
          <p:nvPr/>
        </p:nvSpPr>
        <p:spPr>
          <a:xfrm>
            <a:off x="76200" y="4485801"/>
            <a:ext cx="8991600" cy="553998"/>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pPr algn="ctr"/>
            <a:r>
              <a:rPr lang="en-US" sz="3000" b="1" dirty="0" smtClean="0">
                <a:solidFill>
                  <a:schemeClr val="accent3">
                    <a:lumMod val="75000"/>
                  </a:schemeClr>
                </a:solidFill>
                <a:effectLst>
                  <a:outerShdw blurRad="114300" dist="101600" dir="2700000" algn="ctr" rotWithShape="0">
                    <a:srgbClr val="000000">
                      <a:alpha val="40000"/>
                    </a:srgbClr>
                  </a:outerShdw>
                </a:effectLst>
                <a:latin typeface="Corbel" pitchFamily="34" charset="0"/>
              </a:rPr>
              <a:t>www.gcic.peachnet.edu</a:t>
            </a:r>
            <a:endParaRPr lang="en-US" sz="3000" b="1" dirty="0">
              <a:solidFill>
                <a:schemeClr val="accent3">
                  <a:lumMod val="75000"/>
                </a:schemeClr>
              </a:solidFill>
              <a:effectLst>
                <a:outerShdw blurRad="114300" dist="101600" dir="2700000" algn="ctr" rotWithShape="0">
                  <a:srgbClr val="000000">
                    <a:alpha val="40000"/>
                  </a:srgbClr>
                </a:outerShdw>
              </a:effectLst>
              <a:latin typeface="Corbel"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xit" presetSubtype="0" fill="hold" grpId="1" nodeType="withEffect">
                                  <p:stCondLst>
                                    <p:cond delay="1500"/>
                                  </p:stCondLst>
                                  <p:iterate type="lt">
                                    <p:tmPct val="10000"/>
                                  </p:iterate>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ntr" presetSubtype="0" fill="hold" grpId="0" nodeType="withEffect">
                                  <p:stCondLst>
                                    <p:cond delay="2000"/>
                                  </p:stCondLst>
                                  <p:iterate type="lt">
                                    <p:tmPct val="6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8" fill="hold" grpId="0" nodeType="with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10" presetClass="exit" presetSubtype="0" fill="hold" grpId="1" nodeType="withEffect">
                                  <p:stCondLst>
                                    <p:cond delay="1500"/>
                                  </p:stCondLst>
                                  <p:iterate type="lt">
                                    <p:tmPct val="10000"/>
                                  </p:iterate>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ntr" presetSubtype="0" fill="hold" grpId="0" nodeType="withEffect">
                                  <p:stCondLst>
                                    <p:cond delay="2000"/>
                                  </p:stCondLst>
                                  <p:iterate type="lt">
                                    <p:tmPct val="6000"/>
                                  </p:iterate>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2" presetClass="entr" presetSubtype="8"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10" presetClass="exit" presetSubtype="0" fill="hold" grpId="1" nodeType="withEffect">
                                  <p:stCondLst>
                                    <p:cond delay="1500"/>
                                  </p:stCondLst>
                                  <p:iterate type="lt">
                                    <p:tmPct val="10000"/>
                                  </p:iterate>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ntr" presetSubtype="0" fill="hold" grpId="0" nodeType="withEffect">
                                  <p:stCondLst>
                                    <p:cond delay="2000"/>
                                  </p:stCondLst>
                                  <p:iterate type="lt">
                                    <p:tmPct val="6000"/>
                                  </p:iterate>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P spid="13" grpId="0"/>
      <p:bldP spid="14" grpId="0"/>
      <p:bldP spid="14" grpId="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co Toucan.jpg"/>
          <p:cNvPicPr>
            <a:picLocks noChangeAspect="1"/>
          </p:cNvPicPr>
          <p:nvPr/>
        </p:nvPicPr>
        <p:blipFill>
          <a:blip r:embed="rId3" cstate="print"/>
          <a:stretch>
            <a:fillRect/>
          </a:stretch>
        </p:blipFill>
        <p:spPr>
          <a:xfrm>
            <a:off x="4139599" y="4104859"/>
            <a:ext cx="4035552" cy="2678597"/>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600000">
              <a:rot lat="18000000" lon="0" rev="0"/>
            </a:camera>
            <a:lightRig rig="twoPt" dir="t">
              <a:rot lat="0" lon="0" rev="7800000"/>
            </a:lightRig>
          </a:scene3d>
          <a:sp3d contourW="6350">
            <a:bevelT w="50800" h="16510"/>
            <a:contourClr>
              <a:srgbClr val="C0C0C0"/>
            </a:contourClr>
          </a:sp3d>
        </p:spPr>
      </p:pic>
      <p:pic>
        <p:nvPicPr>
          <p:cNvPr id="11" name="Picture 10" descr="Toco Toucan.jpg"/>
          <p:cNvPicPr>
            <a:picLocks noChangeAspect="1"/>
          </p:cNvPicPr>
          <p:nvPr/>
        </p:nvPicPr>
        <p:blipFill>
          <a:blip r:embed="rId4" cstate="print"/>
          <a:stretch>
            <a:fillRect/>
          </a:stretch>
        </p:blipFill>
        <p:spPr>
          <a:xfrm>
            <a:off x="1631624" y="2580228"/>
            <a:ext cx="4022302" cy="267985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4800000">
              <a:rot lat="19200000" lon="0" rev="600000"/>
            </a:camera>
            <a:lightRig rig="twoPt" dir="t">
              <a:rot lat="0" lon="0" rev="7800000"/>
            </a:lightRig>
          </a:scene3d>
          <a:sp3d contourW="6350">
            <a:bevelT w="50800" h="16510"/>
            <a:contourClr>
              <a:srgbClr val="C0C0C0"/>
            </a:contourClr>
          </a:sp3d>
        </p:spPr>
      </p:pic>
      <p:pic>
        <p:nvPicPr>
          <p:cNvPr id="6" name="Picture 5" descr="Toco Toucan.jpg"/>
          <p:cNvPicPr>
            <a:picLocks noChangeAspect="1"/>
          </p:cNvPicPr>
          <p:nvPr/>
        </p:nvPicPr>
        <p:blipFill>
          <a:blip r:embed="rId5" cstate="print"/>
          <a:stretch>
            <a:fillRect/>
          </a:stretch>
        </p:blipFill>
        <p:spPr>
          <a:xfrm rot="326431">
            <a:off x="4731138" y="1393605"/>
            <a:ext cx="4033897" cy="267749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0">
              <a:rot lat="0" lon="0" rev="0"/>
            </a:camera>
            <a:lightRig rig="twoPt" dir="t">
              <a:rot lat="0" lon="0" rev="7800000"/>
            </a:lightRig>
          </a:scene3d>
          <a:sp3d contourW="6350">
            <a:bevelT w="50800" h="16510"/>
            <a:contourClr>
              <a:srgbClr val="C0C0C0"/>
            </a:contourClr>
          </a:sp3d>
        </p:spPr>
      </p:pic>
      <p:sp>
        <p:nvSpPr>
          <p:cNvPr id="9" name="TextBox 8"/>
          <p:cNvSpPr txBox="1"/>
          <p:nvPr/>
        </p:nvSpPr>
        <p:spPr>
          <a:xfrm>
            <a:off x="0" y="1109008"/>
            <a:ext cx="4572000" cy="1938992"/>
          </a:xfrm>
          <a:prstGeom prst="rect">
            <a:avLst/>
          </a:prstGeom>
          <a:noFill/>
        </p:spPr>
        <p:txBody>
          <a:bodyPr wrap="square" rtlCol="0">
            <a:spAutoFit/>
          </a:bodyPr>
          <a:lstStyle/>
          <a:p>
            <a:pPr algn="ctr"/>
            <a:r>
              <a:rPr lang="es-ES" sz="2400" dirty="0"/>
              <a:t>Una serie </a:t>
            </a:r>
            <a:r>
              <a:rPr lang="es-ES" sz="2400" dirty="0" err="1"/>
              <a:t>eFolleto</a:t>
            </a:r>
            <a:r>
              <a:rPr lang="es-ES" sz="2400" dirty="0"/>
              <a:t> que permite que los padres puedan participar en el proceso de toma de decisiones sobre la carrera del estudiante.</a:t>
            </a:r>
            <a:endParaRPr lang="en-US" sz="2400" dirty="0"/>
          </a:p>
        </p:txBody>
      </p:sp>
      <p:sp>
        <p:nvSpPr>
          <p:cNvPr id="8" name="Title 1"/>
          <p:cNvSpPr txBox="1">
            <a:spLocks/>
          </p:cNvSpPr>
          <p:nvPr/>
        </p:nvSpPr>
        <p:spPr>
          <a:xfrm>
            <a:off x="457200" y="274638"/>
            <a:ext cx="8229600" cy="1143000"/>
          </a:xfrm>
          <a:prstGeom prst="rect">
            <a:avLst/>
          </a:prstGeom>
        </p:spPr>
        <p:txBody>
          <a:bodyPr>
            <a:scene3d>
              <a:camera prst="orthographicFront"/>
              <a:lightRig rig="soft" dir="t"/>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S" sz="3600" dirty="0">
                <a:effectLst>
                  <a:outerShdw blurRad="114300" dist="101600" dir="2700000" algn="tl">
                    <a:srgbClr val="000000">
                      <a:alpha val="40000"/>
                    </a:srgbClr>
                  </a:outerShdw>
                </a:effectLst>
              </a:rPr>
              <a:t>Información </a:t>
            </a:r>
            <a:r>
              <a:rPr lang="es-ES" sz="3600" dirty="0" err="1">
                <a:effectLst>
                  <a:outerShdw blurRad="114300" dist="101600" dir="2700000" algn="tl">
                    <a:srgbClr val="000000">
                      <a:alpha val="40000"/>
                    </a:srgbClr>
                  </a:outerShdw>
                </a:effectLst>
              </a:rPr>
              <a:t>Util</a:t>
            </a:r>
            <a:r>
              <a:rPr lang="es-ES" sz="3600" dirty="0">
                <a:effectLst>
                  <a:outerShdw blurRad="114300" dist="101600" dir="2700000" algn="tl">
                    <a:srgbClr val="000000">
                      <a:alpha val="40000"/>
                    </a:srgbClr>
                  </a:outerShdw>
                </a:effectLst>
              </a:rPr>
              <a:t> Para los Padres</a:t>
            </a:r>
            <a:endParaRPr lang="en-US" sz="3600" dirty="0">
              <a:effectLst>
                <a:outerShdw blurRad="114300" dist="101600" dir="2700000" algn="tl">
                  <a:srgbClr val="000000">
                    <a:alpha val="40000"/>
                  </a:srgbClr>
                </a:outerShdw>
              </a:effectLst>
            </a:endParaRPr>
          </a:p>
        </p:txBody>
      </p:sp>
    </p:spTree>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4 -0.98727 L 3.61111E-6 4.81481E-6 " pathEditMode="relative" rAng="0" ptsTypes="AA">
                                      <p:cBhvr>
                                        <p:cTn id="6" dur="2000" fill="hold"/>
                                        <p:tgtEl>
                                          <p:spTgt spid="4"/>
                                        </p:tgtEl>
                                        <p:attrNameLst>
                                          <p:attrName>ppt_x</p:attrName>
                                          <p:attrName>ppt_y</p:attrName>
                                        </p:attrNameLst>
                                      </p:cBhvr>
                                      <p:rCtr x="200" y="49400"/>
                                    </p:animMotion>
                                  </p:childTnLst>
                                </p:cTn>
                              </p:par>
                            </p:childTnLst>
                          </p:cTn>
                        </p:par>
                        <p:par>
                          <p:cTn id="7" fill="hold">
                            <p:stCondLst>
                              <p:cond delay="2000"/>
                            </p:stCondLst>
                            <p:childTnLst>
                              <p:par>
                                <p:cTn id="8" presetID="47"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s-ES" dirty="0"/>
              <a:t>Información </a:t>
            </a:r>
            <a:r>
              <a:rPr lang="es-ES" dirty="0" err="1"/>
              <a:t>Util</a:t>
            </a:r>
            <a:r>
              <a:rPr lang="es-ES" dirty="0"/>
              <a:t> Para los Padres</a:t>
            </a:r>
            <a:br>
              <a:rPr lang="es-ES" dirty="0"/>
            </a:br>
            <a:r>
              <a:rPr lang="es-ES" dirty="0"/>
              <a:t>Una Serie </a:t>
            </a:r>
            <a:r>
              <a:rPr lang="es-ES" dirty="0" err="1"/>
              <a:t>eFolleto</a:t>
            </a:r>
            <a:endParaRPr lang="es-E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4639537"/>
              </p:ext>
            </p:extLst>
          </p:nvPr>
        </p:nvGraphicFramePr>
        <p:xfrm>
          <a:off x="457200" y="1600201"/>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949BFE12-5521-4D96-81DC-55778EB9B5C1}"/>
                                            </p:graphicEl>
                                          </p:spTgt>
                                        </p:tgtEl>
                                        <p:attrNameLst>
                                          <p:attrName>style.visibility</p:attrName>
                                        </p:attrNameLst>
                                      </p:cBhvr>
                                      <p:to>
                                        <p:strVal val="visible"/>
                                      </p:to>
                                    </p:set>
                                    <p:animEffect transition="in" filter="circle(in)">
                                      <p:cBhvr>
                                        <p:cTn id="7" dur="2000"/>
                                        <p:tgtEl>
                                          <p:spTgt spid="5">
                                            <p:graphicEl>
                                              <a:dgm id="{949BFE12-5521-4D96-81DC-55778EB9B5C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3342E5E1-4391-45B6-AA60-427444F20892}"/>
                                            </p:graphicEl>
                                          </p:spTgt>
                                        </p:tgtEl>
                                        <p:attrNameLst>
                                          <p:attrName>style.visibility</p:attrName>
                                        </p:attrNameLst>
                                      </p:cBhvr>
                                      <p:to>
                                        <p:strVal val="visible"/>
                                      </p:to>
                                    </p:set>
                                    <p:animEffect transition="in" filter="circle(in)">
                                      <p:cBhvr>
                                        <p:cTn id="12" dur="2000"/>
                                        <p:tgtEl>
                                          <p:spTgt spid="5">
                                            <p:graphicEl>
                                              <a:dgm id="{3342E5E1-4391-45B6-AA60-427444F2089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graphicEl>
                                              <a:dgm id="{8CF7FB96-B5C2-43F9-8F1F-5DCD0230E292}"/>
                                            </p:graphicEl>
                                          </p:spTgt>
                                        </p:tgtEl>
                                        <p:attrNameLst>
                                          <p:attrName>style.visibility</p:attrName>
                                        </p:attrNameLst>
                                      </p:cBhvr>
                                      <p:to>
                                        <p:strVal val="visible"/>
                                      </p:to>
                                    </p:set>
                                    <p:animEffect transition="in" filter="circle(in)">
                                      <p:cBhvr>
                                        <p:cTn id="17" dur="2000"/>
                                        <p:tgtEl>
                                          <p:spTgt spid="5">
                                            <p:graphicEl>
                                              <a:dgm id="{8CF7FB96-B5C2-43F9-8F1F-5DCD0230E2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graphicEl>
                                              <a:dgm id="{FA5D3A57-9F03-4668-8844-40DDD4BA2E21}"/>
                                            </p:graphicEl>
                                          </p:spTgt>
                                        </p:tgtEl>
                                        <p:attrNameLst>
                                          <p:attrName>style.visibility</p:attrName>
                                        </p:attrNameLst>
                                      </p:cBhvr>
                                      <p:to>
                                        <p:strVal val="visible"/>
                                      </p:to>
                                    </p:set>
                                    <p:animEffect transition="in" filter="circle(in)">
                                      <p:cBhvr>
                                        <p:cTn id="22" dur="2000"/>
                                        <p:tgtEl>
                                          <p:spTgt spid="5">
                                            <p:graphicEl>
                                              <a:dgm id="{FA5D3A57-9F03-4668-8844-40DDD4BA2E2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graphicEl>
                                              <a:dgm id="{065E615A-FD0D-4832-B9D7-C99B1F2DC141}"/>
                                            </p:graphicEl>
                                          </p:spTgt>
                                        </p:tgtEl>
                                        <p:attrNameLst>
                                          <p:attrName>style.visibility</p:attrName>
                                        </p:attrNameLst>
                                      </p:cBhvr>
                                      <p:to>
                                        <p:strVal val="visible"/>
                                      </p:to>
                                    </p:set>
                                    <p:animEffect transition="in" filter="circle(in)">
                                      <p:cBhvr>
                                        <p:cTn id="27" dur="2000"/>
                                        <p:tgtEl>
                                          <p:spTgt spid="5">
                                            <p:graphicEl>
                                              <a:dgm id="{065E615A-FD0D-4832-B9D7-C99B1F2DC14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graphicEl>
                                              <a:dgm id="{E4C70949-4D21-4FF1-895C-A7A5FD590FD1}"/>
                                            </p:graphicEl>
                                          </p:spTgt>
                                        </p:tgtEl>
                                        <p:attrNameLst>
                                          <p:attrName>style.visibility</p:attrName>
                                        </p:attrNameLst>
                                      </p:cBhvr>
                                      <p:to>
                                        <p:strVal val="visible"/>
                                      </p:to>
                                    </p:set>
                                    <p:animEffect transition="in" filter="circle(in)">
                                      <p:cBhvr>
                                        <p:cTn id="32" dur="2000"/>
                                        <p:tgtEl>
                                          <p:spTgt spid="5">
                                            <p:graphicEl>
                                              <a:dgm id="{E4C70949-4D21-4FF1-895C-A7A5FD590FD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graphicEl>
                                              <a:dgm id="{4D90DF69-109C-42B0-BB97-02C35290A4FC}"/>
                                            </p:graphicEl>
                                          </p:spTgt>
                                        </p:tgtEl>
                                        <p:attrNameLst>
                                          <p:attrName>style.visibility</p:attrName>
                                        </p:attrNameLst>
                                      </p:cBhvr>
                                      <p:to>
                                        <p:strVal val="visible"/>
                                      </p:to>
                                    </p:set>
                                    <p:animEffect transition="in" filter="circle(in)">
                                      <p:cBhvr>
                                        <p:cTn id="37" dur="2000"/>
                                        <p:tgtEl>
                                          <p:spTgt spid="5">
                                            <p:graphicEl>
                                              <a:dgm id="{4D90DF69-109C-42B0-BB97-02C35290A4F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graphicEl>
                                              <a:dgm id="{3FB1F17B-F38F-4C9F-A7EE-802813133C03}"/>
                                            </p:graphicEl>
                                          </p:spTgt>
                                        </p:tgtEl>
                                        <p:attrNameLst>
                                          <p:attrName>style.visibility</p:attrName>
                                        </p:attrNameLst>
                                      </p:cBhvr>
                                      <p:to>
                                        <p:strVal val="visible"/>
                                      </p:to>
                                    </p:set>
                                    <p:animEffect transition="in" filter="circle(in)">
                                      <p:cBhvr>
                                        <p:cTn id="42" dur="2000"/>
                                        <p:tgtEl>
                                          <p:spTgt spid="5">
                                            <p:graphicEl>
                                              <a:dgm id="{3FB1F17B-F38F-4C9F-A7EE-802813133C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Hacia</a:t>
            </a:r>
            <a:r>
              <a:rPr lang="en-US" dirty="0"/>
              <a:t> la </a:t>
            </a:r>
            <a:r>
              <a:rPr lang="en-US" dirty="0" err="1"/>
              <a:t>Escuela</a:t>
            </a:r>
            <a:r>
              <a:rPr lang="en-US" dirty="0"/>
              <a:t> </a:t>
            </a:r>
            <a:r>
              <a:rPr lang="en-US" dirty="0" err="1"/>
              <a:t>Intermedia</a:t>
            </a:r>
            <a:endParaRPr lang="en-US" dirty="0"/>
          </a:p>
        </p:txBody>
      </p:sp>
      <p:sp>
        <p:nvSpPr>
          <p:cNvPr id="4" name="Content Placeholder 3"/>
          <p:cNvSpPr>
            <a:spLocks noGrp="1"/>
          </p:cNvSpPr>
          <p:nvPr>
            <p:ph sz="half" idx="1"/>
          </p:nvPr>
        </p:nvSpPr>
        <p:spPr>
          <a:xfrm>
            <a:off x="228600" y="2057400"/>
            <a:ext cx="4038600" cy="2819400"/>
          </a:xfrm>
        </p:spPr>
        <p:txBody>
          <a:bodyPr anchor="ctr" anchorCtr="1">
            <a:normAutofit/>
          </a:bodyPr>
          <a:lstStyle/>
          <a:p>
            <a:pPr marL="0" indent="0" algn="ctr">
              <a:buNone/>
            </a:pPr>
            <a:r>
              <a:rPr lang="es-ES" sz="2400" dirty="0"/>
              <a:t>Alivie la transición del estudiante a la escuela intermedia con respuestas a  preguntas comunes.</a:t>
            </a:r>
            <a:endParaRPr lang="en-US" sz="2400" dirty="0"/>
          </a:p>
        </p:txBody>
      </p:sp>
      <p:pic>
        <p:nvPicPr>
          <p:cNvPr id="6" name="Content Placeholder 5" descr="37473595.jpg"/>
          <p:cNvPicPr>
            <a:picLocks noGrp="1" noChangeAspect="1"/>
          </p:cNvPicPr>
          <p:nvPr>
            <p:ph sz="half" idx="2"/>
          </p:nvPr>
        </p:nvPicPr>
        <p:blipFill>
          <a:blip r:embed="rId3" cstate="print"/>
          <a:stretch>
            <a:fillRect/>
          </a:stretch>
        </p:blipFill>
        <p:spPr>
          <a:xfrm>
            <a:off x="4495800" y="2133600"/>
            <a:ext cx="3980130" cy="2651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by="(-#ppt_w*2)" calcmode="lin" valueType="num">
                                      <p:cBhvr rctx="PPT">
                                        <p:cTn id="10" dur="500" autoRev="1" fill="hold">
                                          <p:stCondLst>
                                            <p:cond delay="0"/>
                                          </p:stCondLst>
                                        </p:cTn>
                                        <p:tgtEl>
                                          <p:spTgt spid="6"/>
                                        </p:tgtEl>
                                        <p:attrNameLst>
                                          <p:attrName>ppt_w</p:attrName>
                                        </p:attrNameLst>
                                      </p:cBhvr>
                                    </p:anim>
                                    <p:anim by="(#ppt_w*0.50)" calcmode="lin" valueType="num">
                                      <p:cBhvr>
                                        <p:cTn id="11" dur="500" decel="50000" autoRev="1" fill="hold">
                                          <p:stCondLst>
                                            <p:cond delay="0"/>
                                          </p:stCondLst>
                                        </p:cTn>
                                        <p:tgtEl>
                                          <p:spTgt spid="6"/>
                                        </p:tgtEl>
                                        <p:attrNameLst>
                                          <p:attrName>ppt_x</p:attrName>
                                        </p:attrNameLst>
                                      </p:cBhvr>
                                    </p:anim>
                                    <p:anim from="(-#ppt_h/2)" to="(#ppt_y)" calcmode="lin" valueType="num">
                                      <p:cBhvr>
                                        <p:cTn id="12" dur="1000" fill="hold">
                                          <p:stCondLst>
                                            <p:cond delay="0"/>
                                          </p:stCondLst>
                                        </p:cTn>
                                        <p:tgtEl>
                                          <p:spTgt spid="6"/>
                                        </p:tgtEl>
                                        <p:attrNameLst>
                                          <p:attrName>ppt_y</p:attrName>
                                        </p:attrNameLst>
                                      </p:cBhvr>
                                    </p:anim>
                                    <p:animRot by="21600000">
                                      <p:cBhvr>
                                        <p:cTn id="13"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rPr>
              <a:t>Hacia</a:t>
            </a:r>
            <a:r>
              <a:rPr lang="en-US" dirty="0">
                <a:effectLst/>
              </a:rPr>
              <a:t> la </a:t>
            </a:r>
            <a:r>
              <a:rPr lang="en-US" dirty="0" err="1">
                <a:effectLst/>
              </a:rPr>
              <a:t>Escuela</a:t>
            </a:r>
            <a:r>
              <a:rPr lang="en-US" dirty="0">
                <a:effectLst/>
              </a:rPr>
              <a:t> </a:t>
            </a:r>
            <a:r>
              <a:rPr lang="en-US" dirty="0" err="1">
                <a:effectLst/>
              </a:rPr>
              <a:t>Secundaria</a:t>
            </a:r>
            <a:endParaRPr lang="en-US" dirty="0">
              <a:effectLst/>
            </a:endParaRPr>
          </a:p>
        </p:txBody>
      </p:sp>
      <p:sp>
        <p:nvSpPr>
          <p:cNvPr id="4" name="Content Placeholder 3"/>
          <p:cNvSpPr>
            <a:spLocks noGrp="1"/>
          </p:cNvSpPr>
          <p:nvPr>
            <p:ph sz="half" idx="1"/>
          </p:nvPr>
        </p:nvSpPr>
        <p:spPr>
          <a:xfrm>
            <a:off x="76200" y="2019300"/>
            <a:ext cx="4343400" cy="2819400"/>
          </a:xfrm>
        </p:spPr>
        <p:txBody>
          <a:bodyPr anchor="ctr" anchorCtr="1">
            <a:normAutofit/>
          </a:bodyPr>
          <a:lstStyle/>
          <a:p>
            <a:pPr marL="0" indent="0" algn="ctr">
              <a:buNone/>
            </a:pPr>
            <a:r>
              <a:rPr lang="es-ES" sz="2400" dirty="0"/>
              <a:t>Consiga consejitos y respuestas a las preguntas más frecuentes para preparar a su estudiante para la transición a la escuela secundaria.</a:t>
            </a:r>
            <a:endParaRPr lang="en-US" sz="2400" dirty="0"/>
          </a:p>
        </p:txBody>
      </p:sp>
      <p:pic>
        <p:nvPicPr>
          <p:cNvPr id="6" name="Content Placeholder 5" descr="37473595.jpg"/>
          <p:cNvPicPr>
            <a:picLocks noGrp="1" noChangeAspect="1"/>
          </p:cNvPicPr>
          <p:nvPr>
            <p:ph sz="half" idx="2"/>
          </p:nvPr>
        </p:nvPicPr>
        <p:blipFill>
          <a:blip r:embed="rId3" cstate="print"/>
          <a:stretch>
            <a:fillRect/>
          </a:stretch>
        </p:blipFill>
        <p:spPr>
          <a:xfrm>
            <a:off x="4648200" y="2088690"/>
            <a:ext cx="4038600" cy="2680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by="(-#ppt_w*2)" calcmode="lin" valueType="num">
                                      <p:cBhvr rctx="PPT">
                                        <p:cTn id="10" dur="500" autoRev="1" fill="hold">
                                          <p:stCondLst>
                                            <p:cond delay="0"/>
                                          </p:stCondLst>
                                        </p:cTn>
                                        <p:tgtEl>
                                          <p:spTgt spid="6"/>
                                        </p:tgtEl>
                                        <p:attrNameLst>
                                          <p:attrName>ppt_w</p:attrName>
                                        </p:attrNameLst>
                                      </p:cBhvr>
                                    </p:anim>
                                    <p:anim by="(#ppt_w*0.50)" calcmode="lin" valueType="num">
                                      <p:cBhvr>
                                        <p:cTn id="11" dur="500" decel="50000" autoRev="1" fill="hold">
                                          <p:stCondLst>
                                            <p:cond delay="0"/>
                                          </p:stCondLst>
                                        </p:cTn>
                                        <p:tgtEl>
                                          <p:spTgt spid="6"/>
                                        </p:tgtEl>
                                        <p:attrNameLst>
                                          <p:attrName>ppt_x</p:attrName>
                                        </p:attrNameLst>
                                      </p:cBhvr>
                                    </p:anim>
                                    <p:anim from="(-#ppt_h/2)" to="(#ppt_y)" calcmode="lin" valueType="num">
                                      <p:cBhvr>
                                        <p:cTn id="12" dur="1000" fill="hold">
                                          <p:stCondLst>
                                            <p:cond delay="0"/>
                                          </p:stCondLst>
                                        </p:cTn>
                                        <p:tgtEl>
                                          <p:spTgt spid="6"/>
                                        </p:tgtEl>
                                        <p:attrNameLst>
                                          <p:attrName>ppt_y</p:attrName>
                                        </p:attrNameLst>
                                      </p:cBhvr>
                                    </p:anim>
                                    <p:animRot by="21600000">
                                      <p:cBhvr>
                                        <p:cTn id="13"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Ley BRIDGE</a:t>
            </a:r>
          </a:p>
        </p:txBody>
      </p:sp>
      <p:sp>
        <p:nvSpPr>
          <p:cNvPr id="3" name="Content Placeholder 2"/>
          <p:cNvSpPr>
            <a:spLocks noGrp="1"/>
          </p:cNvSpPr>
          <p:nvPr>
            <p:ph sz="half" idx="1"/>
          </p:nvPr>
        </p:nvSpPr>
        <p:spPr>
          <a:xfrm>
            <a:off x="457200" y="1493837"/>
            <a:ext cx="4038600" cy="4525963"/>
          </a:xfrm>
        </p:spPr>
        <p:txBody>
          <a:bodyPr anchor="ctr" anchorCtr="0">
            <a:normAutofit fontScale="62500" lnSpcReduction="20000"/>
          </a:bodyPr>
          <a:lstStyle/>
          <a:p>
            <a:pPr marL="0" indent="0">
              <a:buNone/>
            </a:pPr>
            <a:r>
              <a:rPr lang="es-ES" dirty="0"/>
              <a:t>La Ley BRIDGE de Georgia está diseñada para ayudar a que los estudiantes de las escuelas públicas desde los niveles 6to - 12mo alcancen sus metas profesionales. </a:t>
            </a:r>
          </a:p>
          <a:p>
            <a:pPr marL="0" indent="0">
              <a:buNone/>
            </a:pPr>
            <a:endParaRPr lang="es-ES" dirty="0" smtClean="0"/>
          </a:p>
          <a:p>
            <a:pPr marL="0" indent="0">
              <a:buNone/>
            </a:pPr>
            <a:r>
              <a:rPr lang="en-US" dirty="0" err="1" smtClean="0"/>
              <a:t>Estas</a:t>
            </a:r>
            <a:r>
              <a:rPr lang="en-US" dirty="0" smtClean="0"/>
              <a:t> </a:t>
            </a:r>
            <a:r>
              <a:rPr lang="en-US" dirty="0" err="1"/>
              <a:t>actividades</a:t>
            </a:r>
            <a:r>
              <a:rPr lang="en-US" dirty="0"/>
              <a:t> </a:t>
            </a:r>
            <a:r>
              <a:rPr lang="en-US" dirty="0" err="1"/>
              <a:t>particulares</a:t>
            </a:r>
            <a:r>
              <a:rPr lang="en-US" dirty="0"/>
              <a:t> </a:t>
            </a:r>
            <a:r>
              <a:rPr lang="en-US" dirty="0" err="1"/>
              <a:t>que</a:t>
            </a:r>
            <a:r>
              <a:rPr lang="en-US" dirty="0"/>
              <a:t> </a:t>
            </a:r>
            <a:r>
              <a:rPr lang="en-US" dirty="0" err="1"/>
              <a:t>exige</a:t>
            </a:r>
            <a:r>
              <a:rPr lang="en-US" dirty="0"/>
              <a:t> el </a:t>
            </a:r>
            <a:r>
              <a:rPr lang="en-US" dirty="0" err="1"/>
              <a:t>estado</a:t>
            </a:r>
            <a:r>
              <a:rPr lang="en-US" dirty="0"/>
              <a:t> </a:t>
            </a:r>
            <a:r>
              <a:rPr lang="en-US" dirty="0" err="1"/>
              <a:t>para</a:t>
            </a:r>
            <a:r>
              <a:rPr lang="en-US" dirty="0"/>
              <a:t> </a:t>
            </a:r>
            <a:r>
              <a:rPr lang="en-US" dirty="0" err="1"/>
              <a:t>cada</a:t>
            </a:r>
            <a:r>
              <a:rPr lang="en-US" dirty="0"/>
              <a:t> </a:t>
            </a:r>
            <a:r>
              <a:rPr lang="en-US" dirty="0" err="1"/>
              <a:t>nivel</a:t>
            </a:r>
            <a:r>
              <a:rPr lang="en-US" dirty="0"/>
              <a:t> </a:t>
            </a:r>
            <a:r>
              <a:rPr lang="en-US" dirty="0" err="1"/>
              <a:t>están</a:t>
            </a:r>
            <a:r>
              <a:rPr lang="en-US" dirty="0"/>
              <a:t> </a:t>
            </a:r>
            <a:r>
              <a:rPr lang="en-US" dirty="0" err="1"/>
              <a:t>diseñadas</a:t>
            </a:r>
            <a:r>
              <a:rPr lang="en-US" dirty="0"/>
              <a:t> </a:t>
            </a:r>
            <a:r>
              <a:rPr lang="en-US" dirty="0" err="1"/>
              <a:t>para</a:t>
            </a:r>
            <a:r>
              <a:rPr lang="en-US" dirty="0"/>
              <a:t>: </a:t>
            </a:r>
          </a:p>
          <a:p>
            <a:pPr marL="137160" indent="0">
              <a:buNone/>
            </a:pPr>
            <a:endParaRPr lang="en-US" sz="800" dirty="0" smtClean="0"/>
          </a:p>
          <a:p>
            <a:r>
              <a:rPr lang="es-ES" dirty="0"/>
              <a:t>Mejorar las tasas de graduación de la escuela secundaria</a:t>
            </a:r>
          </a:p>
          <a:p>
            <a:r>
              <a:rPr lang="es-ES" dirty="0"/>
              <a:t>Mejorar la preparación del estudiante para la educación postsecundaria </a:t>
            </a:r>
          </a:p>
          <a:p>
            <a:r>
              <a:rPr lang="es-ES" dirty="0"/>
              <a:t>Mejorar la preparación del estudiante para las carreras</a:t>
            </a:r>
          </a:p>
          <a:p>
            <a:r>
              <a:rPr lang="es-ES" dirty="0"/>
              <a:t>Involucrar a los estudiantes y sus padres en el proceso de la educación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057400"/>
            <a:ext cx="427560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extLst>
      <p:ext uri="{BB962C8B-B14F-4D97-AF65-F5344CB8AC3E}">
        <p14:creationId xmlns:p14="http://schemas.microsoft.com/office/powerpoint/2010/main" val="33572225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effectLst/>
              </a:rPr>
              <a:t>Graduación</a:t>
            </a:r>
            <a:r>
              <a:rPr lang="en-US" sz="3200" dirty="0">
                <a:effectLst/>
              </a:rPr>
              <a:t> de la </a:t>
            </a:r>
            <a:r>
              <a:rPr lang="en-US" sz="3200" dirty="0" err="1">
                <a:effectLst/>
              </a:rPr>
              <a:t>Escuela</a:t>
            </a:r>
            <a:r>
              <a:rPr lang="en-US" sz="3200" dirty="0">
                <a:effectLst/>
              </a:rPr>
              <a:t> </a:t>
            </a:r>
            <a:r>
              <a:rPr lang="en-US" sz="3200" dirty="0" err="1">
                <a:effectLst/>
              </a:rPr>
              <a:t>Secundaria</a:t>
            </a:r>
            <a:endParaRPr lang="en-US" sz="3200" dirty="0">
              <a:effectLst/>
            </a:endParaRPr>
          </a:p>
        </p:txBody>
      </p:sp>
      <p:sp>
        <p:nvSpPr>
          <p:cNvPr id="4" name="Content Placeholder 3"/>
          <p:cNvSpPr>
            <a:spLocks noGrp="1"/>
          </p:cNvSpPr>
          <p:nvPr>
            <p:ph sz="half" idx="1"/>
          </p:nvPr>
        </p:nvSpPr>
        <p:spPr>
          <a:xfrm>
            <a:off x="0" y="1714500"/>
            <a:ext cx="4572000" cy="3429000"/>
          </a:xfrm>
        </p:spPr>
        <p:txBody>
          <a:bodyPr anchor="ctr" anchorCtr="1">
            <a:normAutofit/>
          </a:bodyPr>
          <a:lstStyle/>
          <a:p>
            <a:pPr algn="ctr">
              <a:buNone/>
            </a:pPr>
            <a:r>
              <a:rPr lang="es-ES" sz="2400" dirty="0"/>
              <a:t>Los estudiantes están deseosos por graduarse de la escuela secundaria y pasar a la próxima etapa de sus vidas. Aprenda sobre los requisitos actuales y futuros de graduación. </a:t>
            </a:r>
            <a:endParaRPr lang="en-US" sz="2400" dirty="0"/>
          </a:p>
        </p:txBody>
      </p:sp>
      <p:pic>
        <p:nvPicPr>
          <p:cNvPr id="6" name="Content Placeholder 5" descr="32209119.jpg"/>
          <p:cNvPicPr>
            <a:picLocks noGrp="1" noChangeAspect="1"/>
          </p:cNvPicPr>
          <p:nvPr>
            <p:ph sz="half" idx="2"/>
          </p:nvPr>
        </p:nvPicPr>
        <p:blipFill>
          <a:blip r:embed="rId3" cstate="print"/>
          <a:stretch>
            <a:fillRect/>
          </a:stretch>
        </p:blipFill>
        <p:spPr>
          <a:xfrm>
            <a:off x="4648200" y="2076069"/>
            <a:ext cx="4038600" cy="2705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rPr>
              <a:t>Poblaciones</a:t>
            </a:r>
            <a:r>
              <a:rPr lang="en-US" dirty="0">
                <a:effectLst/>
              </a:rPr>
              <a:t> </a:t>
            </a:r>
            <a:r>
              <a:rPr lang="en-US" dirty="0" err="1">
                <a:effectLst/>
              </a:rPr>
              <a:t>Especiales</a:t>
            </a:r>
            <a:endParaRPr lang="en-US" dirty="0">
              <a:effectLst/>
            </a:endParaRPr>
          </a:p>
        </p:txBody>
      </p:sp>
      <p:sp>
        <p:nvSpPr>
          <p:cNvPr id="4" name="Content Placeholder 3"/>
          <p:cNvSpPr>
            <a:spLocks noGrp="1"/>
          </p:cNvSpPr>
          <p:nvPr>
            <p:ph sz="half" idx="1"/>
          </p:nvPr>
        </p:nvSpPr>
        <p:spPr>
          <a:xfrm>
            <a:off x="152400" y="1623219"/>
            <a:ext cx="4419600" cy="3634581"/>
          </a:xfrm>
        </p:spPr>
        <p:txBody>
          <a:bodyPr anchor="ctr" anchorCtr="1">
            <a:noAutofit/>
          </a:bodyPr>
          <a:lstStyle/>
          <a:p>
            <a:pPr marL="0" indent="0" algn="ctr">
              <a:buNone/>
            </a:pPr>
            <a:r>
              <a:rPr lang="es-ES" sz="2400" dirty="0"/>
              <a:t>Las poblaciones especiales no están limitadas a los estudiantes con discapacidades mentales o físicas, sino que también incluyen a los estudiantes que necesitan orientación y asistencia para poder completar la escuela secundaria. </a:t>
            </a:r>
            <a:endParaRPr lang="en-US" sz="2400" dirty="0"/>
          </a:p>
        </p:txBody>
      </p:sp>
      <p:pic>
        <p:nvPicPr>
          <p:cNvPr id="6" name="Content Placeholder 5" descr="j0399766.jpg"/>
          <p:cNvPicPr>
            <a:picLocks noGrp="1" noChangeAspect="1"/>
          </p:cNvPicPr>
          <p:nvPr>
            <p:ph sz="half" idx="2"/>
          </p:nvPr>
        </p:nvPicPr>
        <p:blipFill>
          <a:blip r:embed="rId3" cstate="print"/>
          <a:stretch>
            <a:fillRect/>
          </a:stretch>
        </p:blipFill>
        <p:spPr>
          <a:xfrm>
            <a:off x="4572000" y="2082800"/>
            <a:ext cx="4251960" cy="2834640"/>
          </a:xfrm>
          <a:prstGeom prst="rect">
            <a:avLst/>
          </a:prstGeom>
          <a:ln>
            <a:noFill/>
          </a:ln>
          <a:effectLst>
            <a:softEdge rad="112500"/>
          </a:effectLst>
        </p:spPr>
      </p:pic>
      <p:sp>
        <p:nvSpPr>
          <p:cNvPr id="8" name="TextBox 7"/>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3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ppt_x</p:attrName>
                                        </p:attrNameLst>
                                      </p:cBhvr>
                                      <p:tavLst>
                                        <p:tav tm="0">
                                          <p:val>
                                            <p:strVal val="#ppt_x"/>
                                          </p:val>
                                        </p:tav>
                                        <p:tav tm="100000">
                                          <p:val>
                                            <p:strVal val="#ppt_x"/>
                                          </p:val>
                                        </p:tav>
                                      </p:tavLst>
                                    </p:anim>
                                    <p:anim calcmode="lin" valueType="num">
                                      <p:cBhvr>
                                        <p:cTn id="12" dur="1800" decel="100000" fill="hold"/>
                                        <p:tgtEl>
                                          <p:spTgt spid="6"/>
                                        </p:tgtEl>
                                        <p:attrNameLst>
                                          <p:attrName>ppt_y</p:attrName>
                                        </p:attrNameLst>
                                      </p:cBhvr>
                                      <p:tavLst>
                                        <p:tav tm="0">
                                          <p:val>
                                            <p:strVal val="#ppt_y+1"/>
                                          </p:val>
                                        </p:tav>
                                        <p:tav tm="100000">
                                          <p:val>
                                            <p:strVal val="#ppt_y-.03"/>
                                          </p:val>
                                        </p:tav>
                                      </p:tavLst>
                                    </p:anim>
                                    <p:anim calcmode="lin" valueType="num">
                                      <p:cBhvr>
                                        <p:cTn id="13"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effectLst/>
              </a:rPr>
              <a:t>Después</a:t>
            </a:r>
            <a:r>
              <a:rPr lang="en-US" dirty="0">
                <a:effectLst/>
              </a:rPr>
              <a:t> de la </a:t>
            </a:r>
            <a:r>
              <a:rPr lang="en-US" dirty="0" err="1">
                <a:effectLst/>
              </a:rPr>
              <a:t>Escuela</a:t>
            </a:r>
            <a:r>
              <a:rPr lang="en-US" dirty="0">
                <a:effectLst/>
              </a:rPr>
              <a:t> </a:t>
            </a:r>
            <a:r>
              <a:rPr lang="en-US" dirty="0" err="1">
                <a:effectLst/>
              </a:rPr>
              <a:t>Secundaria</a:t>
            </a:r>
            <a:r>
              <a:rPr lang="en-US" dirty="0">
                <a:effectLst/>
              </a:rPr>
              <a:t>, ¿</a:t>
            </a:r>
            <a:r>
              <a:rPr lang="en-US" dirty="0" err="1">
                <a:effectLst/>
              </a:rPr>
              <a:t>qué</a:t>
            </a:r>
            <a:r>
              <a:rPr lang="en-US" dirty="0">
                <a:effectLst/>
              </a:rPr>
              <a:t> hay?</a:t>
            </a:r>
          </a:p>
        </p:txBody>
      </p:sp>
      <p:sp>
        <p:nvSpPr>
          <p:cNvPr id="6" name="Content Placeholder 5"/>
          <p:cNvSpPr>
            <a:spLocks noGrp="1"/>
          </p:cNvSpPr>
          <p:nvPr>
            <p:ph sz="quarter" idx="2"/>
          </p:nvPr>
        </p:nvSpPr>
        <p:spPr>
          <a:xfrm>
            <a:off x="457200" y="1539280"/>
            <a:ext cx="4040188" cy="4023320"/>
          </a:xfrm>
        </p:spPr>
        <p:txBody>
          <a:bodyPr anchor="ctr" anchorCtr="1">
            <a:noAutofit/>
          </a:bodyPr>
          <a:lstStyle/>
          <a:p>
            <a:pPr marL="0" indent="0" algn="ctr">
              <a:buNone/>
            </a:pPr>
            <a:r>
              <a:rPr lang="es-ES" dirty="0"/>
              <a:t>Explore cinco opciones a considerar después de la escuela </a:t>
            </a:r>
            <a:r>
              <a:rPr lang="es-ES" dirty="0" smtClean="0"/>
              <a:t>secundaria</a:t>
            </a:r>
          </a:p>
          <a:p>
            <a:pPr lvl="1"/>
            <a:endParaRPr lang="en-US" sz="1400" dirty="0" smtClean="0"/>
          </a:p>
          <a:p>
            <a:pPr lvl="1"/>
            <a:r>
              <a:rPr lang="en-US" dirty="0" err="1" smtClean="0"/>
              <a:t>Trabajo</a:t>
            </a:r>
            <a:endParaRPr lang="en-US" dirty="0" smtClean="0"/>
          </a:p>
          <a:p>
            <a:pPr lvl="1"/>
            <a:r>
              <a:rPr lang="en-US" dirty="0" err="1"/>
              <a:t>Únase</a:t>
            </a:r>
            <a:r>
              <a:rPr lang="en-US" dirty="0"/>
              <a:t> al </a:t>
            </a:r>
            <a:r>
              <a:rPr lang="en-US" dirty="0" err="1"/>
              <a:t>servicio</a:t>
            </a:r>
            <a:r>
              <a:rPr lang="en-US" dirty="0"/>
              <a:t> </a:t>
            </a:r>
            <a:r>
              <a:rPr lang="en-US" dirty="0" err="1"/>
              <a:t>militar</a:t>
            </a:r>
            <a:endParaRPr lang="en-US" dirty="0"/>
          </a:p>
          <a:p>
            <a:pPr lvl="1"/>
            <a:r>
              <a:rPr lang="en-US" dirty="0" err="1"/>
              <a:t>Asista</a:t>
            </a:r>
            <a:r>
              <a:rPr lang="en-US" dirty="0"/>
              <a:t> a la </a:t>
            </a:r>
            <a:r>
              <a:rPr lang="en-US" dirty="0" err="1"/>
              <a:t>escuela</a:t>
            </a:r>
            <a:r>
              <a:rPr lang="en-US" dirty="0"/>
              <a:t> </a:t>
            </a:r>
            <a:r>
              <a:rPr lang="en-US" dirty="0" err="1"/>
              <a:t>pos-secundaria</a:t>
            </a:r>
            <a:endParaRPr lang="en-US" dirty="0"/>
          </a:p>
          <a:p>
            <a:pPr lvl="1"/>
            <a:r>
              <a:rPr lang="en-US" dirty="0" err="1"/>
              <a:t>Programa</a:t>
            </a:r>
            <a:r>
              <a:rPr lang="en-US" dirty="0"/>
              <a:t> de </a:t>
            </a:r>
            <a:r>
              <a:rPr lang="en-US" dirty="0" err="1"/>
              <a:t>Aprendizaje</a:t>
            </a:r>
            <a:r>
              <a:rPr lang="en-US" dirty="0"/>
              <a:t> </a:t>
            </a:r>
            <a:r>
              <a:rPr lang="en-US" dirty="0" err="1"/>
              <a:t>Profesional</a:t>
            </a:r>
            <a:endParaRPr lang="en-US" dirty="0"/>
          </a:p>
          <a:p>
            <a:pPr lvl="1"/>
            <a:r>
              <a:rPr lang="en-US" dirty="0" err="1"/>
              <a:t>Trabajar</a:t>
            </a:r>
            <a:r>
              <a:rPr lang="en-US" dirty="0"/>
              <a:t> de </a:t>
            </a:r>
            <a:r>
              <a:rPr lang="en-US" dirty="0" err="1"/>
              <a:t>voluntario</a:t>
            </a:r>
            <a:endParaRPr lang="en-US" dirty="0"/>
          </a:p>
        </p:txBody>
      </p:sp>
      <p:pic>
        <p:nvPicPr>
          <p:cNvPr id="9" name="Content Placeholder 8" descr="32209119.jpg"/>
          <p:cNvPicPr>
            <a:picLocks noGrp="1" noChangeAspect="1"/>
          </p:cNvPicPr>
          <p:nvPr>
            <p:ph sz="quarter" idx="4"/>
          </p:nvPr>
        </p:nvPicPr>
        <p:blipFill>
          <a:blip r:embed="rId3" cstate="print"/>
          <a:stretch>
            <a:fillRect/>
          </a:stretch>
        </p:blipFill>
        <p:spPr>
          <a:xfrm>
            <a:off x="4800600" y="1645920"/>
            <a:ext cx="3728951" cy="3566160"/>
          </a:xfrm>
        </p:spPr>
      </p:pic>
      <p:sp>
        <p:nvSpPr>
          <p:cNvPr id="8" name="TextBox 7"/>
          <p:cNvSpPr txBox="1"/>
          <p:nvPr/>
        </p:nvSpPr>
        <p:spPr>
          <a:xfrm>
            <a:off x="381000" y="5996821"/>
            <a:ext cx="8229600" cy="707886"/>
          </a:xfrm>
          <a:prstGeom prst="rect">
            <a:avLst/>
          </a:prstGeom>
          <a:noFill/>
        </p:spPr>
        <p:txBody>
          <a:bodyPr wrap="square" rtlCol="0">
            <a:spAutoFit/>
          </a:bodyPr>
          <a:lstStyle/>
          <a:p>
            <a:pPr algn="ctr"/>
            <a:r>
              <a:rPr lang="es-ES" sz="2000" b="1" dirty="0">
                <a:solidFill>
                  <a:schemeClr val="bg1">
                    <a:lumMod val="75000"/>
                  </a:schemeClr>
                </a:solidFill>
              </a:rPr>
              <a:t>La serie </a:t>
            </a:r>
            <a:r>
              <a:rPr lang="es-ES" sz="2000" b="1" dirty="0" err="1">
                <a:solidFill>
                  <a:schemeClr val="bg1">
                    <a:lumMod val="75000"/>
                  </a:schemeClr>
                </a:solidFill>
              </a:rPr>
              <a:t>eFolleto</a:t>
            </a:r>
            <a:r>
              <a:rPr lang="es-ES" sz="2000" b="1" dirty="0">
                <a:solidFill>
                  <a:schemeClr val="bg1">
                    <a:lumMod val="75000"/>
                  </a:schemeClr>
                </a:solidFill>
              </a:rPr>
              <a:t> de Información </a:t>
            </a:r>
            <a:r>
              <a:rPr lang="es-ES" sz="2000" b="1" dirty="0" err="1">
                <a:solidFill>
                  <a:schemeClr val="bg1">
                    <a:lumMod val="75000"/>
                  </a:schemeClr>
                </a:solidFill>
              </a:rPr>
              <a:t>Util</a:t>
            </a:r>
            <a:r>
              <a:rPr lang="es-ES" sz="2000" b="1" dirty="0">
                <a:solidFill>
                  <a:schemeClr val="bg1">
                    <a:lumMod val="75000"/>
                  </a:schemeClr>
                </a:solidFill>
              </a:rPr>
              <a:t> Para los Padres está disponible para descargar en inglés y español en www.gcic.peachnet.edu.</a:t>
            </a:r>
            <a:endParaRPr lang="en-US" sz="2000" b="1" dirty="0">
              <a:solidFill>
                <a:schemeClr val="bg1">
                  <a:lumMod val="75000"/>
                </a:schemeClr>
              </a:solidFill>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amond(in)">
                                      <p:cBhvr>
                                        <p:cTn id="10" dur="2000"/>
                                        <p:tgtEl>
                                          <p:spTgt spid="6">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amond(in)">
                                      <p:cBhvr>
                                        <p:cTn id="1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918</TotalTime>
  <Words>1923</Words>
  <Application>Microsoft Office PowerPoint</Application>
  <PresentationFormat>On-screen Show (4:3)</PresentationFormat>
  <Paragraphs>125</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PowerPoint Presentation</vt:lpstr>
      <vt:lpstr>PowerPoint Presentation</vt:lpstr>
      <vt:lpstr>Información Util Para los Padres Una Serie eFolleto</vt:lpstr>
      <vt:lpstr>Hacia la Escuela Intermedia</vt:lpstr>
      <vt:lpstr>Hacia la Escuela Secundaria</vt:lpstr>
      <vt:lpstr>Ley BRIDGE</vt:lpstr>
      <vt:lpstr>Graduación de la Escuela Secundaria</vt:lpstr>
      <vt:lpstr>Poblaciones Especiales</vt:lpstr>
      <vt:lpstr>Después de la Escuela Secundaria, ¿qué hay?</vt:lpstr>
      <vt:lpstr>Ayuda Económica</vt:lpstr>
      <vt:lpstr>Toma de Decisiones sobre Carreras</vt:lpstr>
      <vt:lpstr>Información Util Para los Padres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Quiana</dc:creator>
  <cp:lastModifiedBy>Quiana</cp:lastModifiedBy>
  <cp:revision>95</cp:revision>
  <cp:lastPrinted>2012-04-03T17:30:13Z</cp:lastPrinted>
  <dcterms:created xsi:type="dcterms:W3CDTF">2009-05-20T16:58:14Z</dcterms:created>
  <dcterms:modified xsi:type="dcterms:W3CDTF">2012-04-03T17:33:28Z</dcterms:modified>
</cp:coreProperties>
</file>